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2"/>
  </p:notesMasterIdLst>
  <p:handoutMasterIdLst>
    <p:handoutMasterId r:id="rId133"/>
  </p:handoutMasterIdLst>
  <p:sldIdLst>
    <p:sldId id="258" r:id="rId2"/>
    <p:sldId id="259" r:id="rId3"/>
    <p:sldId id="262" r:id="rId4"/>
    <p:sldId id="282" r:id="rId5"/>
    <p:sldId id="261" r:id="rId6"/>
    <p:sldId id="272" r:id="rId7"/>
    <p:sldId id="273" r:id="rId8"/>
    <p:sldId id="283" r:id="rId9"/>
    <p:sldId id="263" r:id="rId10"/>
    <p:sldId id="264" r:id="rId11"/>
    <p:sldId id="265" r:id="rId12"/>
    <p:sldId id="266" r:id="rId13"/>
    <p:sldId id="267" r:id="rId14"/>
    <p:sldId id="268" r:id="rId15"/>
    <p:sldId id="269" r:id="rId16"/>
    <p:sldId id="270" r:id="rId17"/>
    <p:sldId id="271" r:id="rId18"/>
    <p:sldId id="284" r:id="rId19"/>
    <p:sldId id="275" r:id="rId20"/>
    <p:sldId id="276" r:id="rId21"/>
    <p:sldId id="277" r:id="rId22"/>
    <p:sldId id="278" r:id="rId23"/>
    <p:sldId id="279" r:id="rId24"/>
    <p:sldId id="280" r:id="rId25"/>
    <p:sldId id="285" r:id="rId26"/>
    <p:sldId id="281"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13" r:id="rId50"/>
    <p:sldId id="314" r:id="rId51"/>
    <p:sldId id="315" r:id="rId52"/>
    <p:sldId id="316" r:id="rId53"/>
    <p:sldId id="317" r:id="rId54"/>
    <p:sldId id="318" r:id="rId55"/>
    <p:sldId id="319" r:id="rId56"/>
    <p:sldId id="320" r:id="rId57"/>
    <p:sldId id="321" r:id="rId58"/>
    <p:sldId id="323" r:id="rId59"/>
    <p:sldId id="324" r:id="rId60"/>
    <p:sldId id="322" r:id="rId61"/>
    <p:sldId id="325" r:id="rId62"/>
    <p:sldId id="327" r:id="rId63"/>
    <p:sldId id="326" r:id="rId64"/>
    <p:sldId id="328" r:id="rId65"/>
    <p:sldId id="329" r:id="rId66"/>
    <p:sldId id="330" r:id="rId67"/>
    <p:sldId id="331" r:id="rId68"/>
    <p:sldId id="332" r:id="rId69"/>
    <p:sldId id="333" r:id="rId70"/>
    <p:sldId id="334" r:id="rId71"/>
    <p:sldId id="335" r:id="rId72"/>
    <p:sldId id="336" r:id="rId73"/>
    <p:sldId id="309" r:id="rId74"/>
    <p:sldId id="337" r:id="rId75"/>
    <p:sldId id="339" r:id="rId76"/>
    <p:sldId id="340" r:id="rId77"/>
    <p:sldId id="341" r:id="rId78"/>
    <p:sldId id="342" r:id="rId79"/>
    <p:sldId id="343" r:id="rId80"/>
    <p:sldId id="338" r:id="rId81"/>
    <p:sldId id="344" r:id="rId82"/>
    <p:sldId id="345" r:id="rId83"/>
    <p:sldId id="346" r:id="rId84"/>
    <p:sldId id="347" r:id="rId85"/>
    <p:sldId id="348" r:id="rId86"/>
    <p:sldId id="349" r:id="rId87"/>
    <p:sldId id="350" r:id="rId88"/>
    <p:sldId id="351" r:id="rId89"/>
    <p:sldId id="352" r:id="rId90"/>
    <p:sldId id="310" r:id="rId91"/>
    <p:sldId id="353" r:id="rId92"/>
    <p:sldId id="354" r:id="rId93"/>
    <p:sldId id="355" r:id="rId94"/>
    <p:sldId id="356" r:id="rId95"/>
    <p:sldId id="311"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12" r:id="rId119"/>
    <p:sldId id="379" r:id="rId120"/>
    <p:sldId id="380" r:id="rId121"/>
    <p:sldId id="381" r:id="rId122"/>
    <p:sldId id="382" r:id="rId123"/>
    <p:sldId id="383" r:id="rId124"/>
    <p:sldId id="384" r:id="rId125"/>
    <p:sldId id="385" r:id="rId126"/>
    <p:sldId id="386" r:id="rId127"/>
    <p:sldId id="387" r:id="rId128"/>
    <p:sldId id="388" r:id="rId129"/>
    <p:sldId id="390" r:id="rId130"/>
    <p:sldId id="389" r:id="rId131"/>
  </p:sldIdLst>
  <p:sldSz cx="12192000" cy="6858000"/>
  <p:notesSz cx="6858000" cy="9144000"/>
  <p:embeddedFontLst>
    <p:embeddedFont>
      <p:font typeface="IRANSans Medium" panose="020B0506030804020204" pitchFamily="34" charset="-78"/>
      <p:regular r:id="rId134"/>
    </p:embeddedFont>
    <p:embeddedFont>
      <p:font typeface="Calibri Light" panose="020F0302020204030204" pitchFamily="34" charset="0"/>
      <p:regular r:id="rId135"/>
      <p:italic r:id="rId136"/>
    </p:embeddedFont>
    <p:embeddedFont>
      <p:font typeface="Calibri" panose="020F0502020204030204" pitchFamily="34" charset="0"/>
      <p:regular r:id="rId137"/>
      <p:bold r:id="rId138"/>
      <p:italic r:id="rId139"/>
      <p:boldItalic r:id="rId140"/>
    </p:embeddedFont>
    <p:embeddedFont>
      <p:font typeface="IRANSans" panose="020B0506030804020204" pitchFamily="34" charset="-78"/>
      <p:regular r:id="rId141"/>
      <p:bold r:id="rId142"/>
    </p:embeddedFont>
    <p:embeddedFont>
      <p:font typeface="Segoe UI" panose="020B0502040204020203" pitchFamily="34" charset="0"/>
      <p:regular r:id="rId143"/>
      <p:bold r:id="rId144"/>
      <p:italic r:id="rId145"/>
      <p:boldItalic r:id="rId1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Λryan Ebrahimpour" initials="ΛE" lastIdx="1" clrIdx="0">
    <p:extLst>
      <p:ext uri="{19B8F6BF-5375-455C-9EA6-DF929625EA0E}">
        <p15:presenceInfo xmlns:p15="http://schemas.microsoft.com/office/powerpoint/2012/main" userId="3b73dd7c034ee6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B22F40"/>
    <a:srgbClr val="00B294"/>
    <a:srgbClr val="BAD80A"/>
    <a:srgbClr val="F5F5F5"/>
    <a:srgbClr val="D7D7D7"/>
    <a:srgbClr val="D84A28"/>
    <a:srgbClr val="F5BC95"/>
    <a:srgbClr val="F8D1B6"/>
    <a:srgbClr val="DE69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7949" autoAdjust="0"/>
  </p:normalViewPr>
  <p:slideViewPr>
    <p:cSldViewPr snapToGrid="0">
      <p:cViewPr varScale="1">
        <p:scale>
          <a:sx n="82" d="100"/>
          <a:sy n="82" d="100"/>
        </p:scale>
        <p:origin x="470"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fntdata"/><Relationship Id="rId139"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7.fntdata"/><Relationship Id="rId14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2.fntdata"/><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8.fntdata"/><Relationship Id="rId14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0.fntdata"/><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1.fntdata"/><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087DB1-6BEF-4BD9-98C5-747895CD4B65}" type="datetimeFigureOut">
              <a:rPr lang="en-US" smtClean="0"/>
              <a:t>6/3/2018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642159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2ED5B-3CEF-4EA0-B945-14D34119F77E}" type="datetimeFigureOut">
              <a:rPr lang="en-US" smtClean="0"/>
              <a:t>6/3/2018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6B9FD-54B1-4393-8DF7-84B19327CC7E}" type="slidenum">
              <a:rPr lang="en-US" smtClean="0"/>
              <a:t>‹#›</a:t>
            </a:fld>
            <a:endParaRPr lang="en-US"/>
          </a:p>
        </p:txBody>
      </p:sp>
    </p:spTree>
    <p:extLst>
      <p:ext uri="{BB962C8B-B14F-4D97-AF65-F5344CB8AC3E}">
        <p14:creationId xmlns:p14="http://schemas.microsoft.com/office/powerpoint/2010/main" val="330440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a:t>
            </a:fld>
            <a:endParaRPr lang="en-US"/>
          </a:p>
        </p:txBody>
      </p:sp>
    </p:spTree>
    <p:extLst>
      <p:ext uri="{BB962C8B-B14F-4D97-AF65-F5344CB8AC3E}">
        <p14:creationId xmlns:p14="http://schemas.microsoft.com/office/powerpoint/2010/main" val="2868203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10</a:t>
            </a:fld>
            <a:endParaRPr lang="en-US"/>
          </a:p>
        </p:txBody>
      </p:sp>
    </p:spTree>
    <p:extLst>
      <p:ext uri="{BB962C8B-B14F-4D97-AF65-F5344CB8AC3E}">
        <p14:creationId xmlns:p14="http://schemas.microsoft.com/office/powerpoint/2010/main" val="15595827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100</a:t>
            </a:fld>
            <a:endParaRPr lang="en-US"/>
          </a:p>
        </p:txBody>
      </p:sp>
    </p:spTree>
    <p:extLst>
      <p:ext uri="{BB962C8B-B14F-4D97-AF65-F5344CB8AC3E}">
        <p14:creationId xmlns:p14="http://schemas.microsoft.com/office/powerpoint/2010/main" val="9282973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کد تکراری در کانستراکتور</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101</a:t>
            </a:fld>
            <a:endParaRPr lang="en-US"/>
          </a:p>
        </p:txBody>
      </p:sp>
    </p:spTree>
    <p:extLst>
      <p:ext uri="{BB962C8B-B14F-4D97-AF65-F5344CB8AC3E}">
        <p14:creationId xmlns:p14="http://schemas.microsoft.com/office/powerpoint/2010/main" val="23000837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102</a:t>
            </a:fld>
            <a:endParaRPr lang="en-US"/>
          </a:p>
        </p:txBody>
      </p:sp>
    </p:spTree>
    <p:extLst>
      <p:ext uri="{BB962C8B-B14F-4D97-AF65-F5344CB8AC3E}">
        <p14:creationId xmlns:p14="http://schemas.microsoft.com/office/powerpoint/2010/main" val="29337080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شبیه اما نه کاملا یکسان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103</a:t>
            </a:fld>
            <a:endParaRPr lang="en-US"/>
          </a:p>
        </p:txBody>
      </p:sp>
    </p:spTree>
    <p:extLst>
      <p:ext uri="{BB962C8B-B14F-4D97-AF65-F5344CB8AC3E}">
        <p14:creationId xmlns:p14="http://schemas.microsoft.com/office/powerpoint/2010/main" val="9862093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الگوریتم جایگزین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104</a:t>
            </a:fld>
            <a:endParaRPr lang="en-US"/>
          </a:p>
        </p:txBody>
      </p:sp>
    </p:spTree>
    <p:extLst>
      <p:ext uri="{BB962C8B-B14F-4D97-AF65-F5344CB8AC3E}">
        <p14:creationId xmlns:p14="http://schemas.microsoft.com/office/powerpoint/2010/main" val="10502151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105</a:t>
            </a:fld>
            <a:endParaRPr lang="en-US"/>
          </a:p>
        </p:txBody>
      </p:sp>
    </p:spTree>
    <p:extLst>
      <p:ext uri="{BB962C8B-B14F-4D97-AF65-F5344CB8AC3E}">
        <p14:creationId xmlns:p14="http://schemas.microsoft.com/office/powerpoint/2010/main" val="32239738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106</a:t>
            </a:fld>
            <a:endParaRPr lang="en-US"/>
          </a:p>
        </p:txBody>
      </p:sp>
    </p:spTree>
    <p:extLst>
      <p:ext uri="{BB962C8B-B14F-4D97-AF65-F5344CB8AC3E}">
        <p14:creationId xmlns:p14="http://schemas.microsoft.com/office/powerpoint/2010/main" val="27712614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107</a:t>
            </a:fld>
            <a:endParaRPr lang="en-US"/>
          </a:p>
        </p:txBody>
      </p:sp>
    </p:spTree>
    <p:extLst>
      <p:ext uri="{BB962C8B-B14F-4D97-AF65-F5344CB8AC3E}">
        <p14:creationId xmlns:p14="http://schemas.microsoft.com/office/powerpoint/2010/main" val="8332912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108</a:t>
            </a:fld>
            <a:endParaRPr lang="en-US"/>
          </a:p>
        </p:txBody>
      </p:sp>
    </p:spTree>
    <p:extLst>
      <p:ext uri="{BB962C8B-B14F-4D97-AF65-F5344CB8AC3E}">
        <p14:creationId xmlns:p14="http://schemas.microsoft.com/office/powerpoint/2010/main" val="36370966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109</a:t>
            </a:fld>
            <a:endParaRPr lang="en-US"/>
          </a:p>
        </p:txBody>
      </p:sp>
    </p:spTree>
    <p:extLst>
      <p:ext uri="{BB962C8B-B14F-4D97-AF65-F5344CB8AC3E}">
        <p14:creationId xmlns:p14="http://schemas.microsoft.com/office/powerpoint/2010/main" val="260230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11</a:t>
            </a:fld>
            <a:endParaRPr lang="en-US"/>
          </a:p>
        </p:txBody>
      </p:sp>
    </p:spTree>
    <p:extLst>
      <p:ext uri="{BB962C8B-B14F-4D97-AF65-F5344CB8AC3E}">
        <p14:creationId xmlns:p14="http://schemas.microsoft.com/office/powerpoint/2010/main" val="401684618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Functionality </a:t>
            </a:r>
            <a:r>
              <a:rPr lang="fa-IR" baseline="0" dirty="0" smtClean="0"/>
              <a:t>ندارن</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110</a:t>
            </a:fld>
            <a:endParaRPr lang="en-US"/>
          </a:p>
        </p:txBody>
      </p:sp>
    </p:spTree>
    <p:extLst>
      <p:ext uri="{BB962C8B-B14F-4D97-AF65-F5344CB8AC3E}">
        <p14:creationId xmlns:p14="http://schemas.microsoft.com/office/powerpoint/2010/main" val="4048261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111</a:t>
            </a:fld>
            <a:endParaRPr lang="en-US"/>
          </a:p>
        </p:txBody>
      </p:sp>
    </p:spTree>
    <p:extLst>
      <p:ext uri="{BB962C8B-B14F-4D97-AF65-F5344CB8AC3E}">
        <p14:creationId xmlns:p14="http://schemas.microsoft.com/office/powerpoint/2010/main" val="6045503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112</a:t>
            </a:fld>
            <a:endParaRPr lang="en-US"/>
          </a:p>
        </p:txBody>
      </p:sp>
    </p:spTree>
    <p:extLst>
      <p:ext uri="{BB962C8B-B14F-4D97-AF65-F5344CB8AC3E}">
        <p14:creationId xmlns:p14="http://schemas.microsoft.com/office/powerpoint/2010/main" val="21245791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113</a:t>
            </a:fld>
            <a:endParaRPr lang="en-US"/>
          </a:p>
        </p:txBody>
      </p:sp>
    </p:spTree>
    <p:extLst>
      <p:ext uri="{BB962C8B-B14F-4D97-AF65-F5344CB8AC3E}">
        <p14:creationId xmlns:p14="http://schemas.microsoft.com/office/powerpoint/2010/main" val="16179124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Functionality </a:t>
            </a:r>
            <a:r>
              <a:rPr lang="fa-IR" baseline="0" dirty="0" smtClean="0"/>
              <a:t>ندارن</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114</a:t>
            </a:fld>
            <a:endParaRPr lang="en-US"/>
          </a:p>
        </p:txBody>
      </p:sp>
    </p:spTree>
    <p:extLst>
      <p:ext uri="{BB962C8B-B14F-4D97-AF65-F5344CB8AC3E}">
        <p14:creationId xmlns:p14="http://schemas.microsoft.com/office/powerpoint/2010/main" val="23161396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115</a:t>
            </a:fld>
            <a:endParaRPr lang="en-US"/>
          </a:p>
        </p:txBody>
      </p:sp>
    </p:spTree>
    <p:extLst>
      <p:ext uri="{BB962C8B-B14F-4D97-AF65-F5344CB8AC3E}">
        <p14:creationId xmlns:p14="http://schemas.microsoft.com/office/powerpoint/2010/main" val="18497908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116</a:t>
            </a:fld>
            <a:endParaRPr lang="en-US"/>
          </a:p>
        </p:txBody>
      </p:sp>
    </p:spTree>
    <p:extLst>
      <p:ext uri="{BB962C8B-B14F-4D97-AF65-F5344CB8AC3E}">
        <p14:creationId xmlns:p14="http://schemas.microsoft.com/office/powerpoint/2010/main" val="31910430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عمومیت خطرناک</a:t>
            </a:r>
          </a:p>
          <a:p>
            <a:r>
              <a:rPr lang="fa-IR" baseline="0" dirty="0" smtClean="0"/>
              <a:t>کد برای استفاده آینده نوشته میشه، ولی هیچ وقت پیاده سازی نمیشن</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117</a:t>
            </a:fld>
            <a:endParaRPr lang="en-US"/>
          </a:p>
        </p:txBody>
      </p:sp>
    </p:spTree>
    <p:extLst>
      <p:ext uri="{BB962C8B-B14F-4D97-AF65-F5344CB8AC3E}">
        <p14:creationId xmlns:p14="http://schemas.microsoft.com/office/powerpoint/2010/main" val="41650153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118</a:t>
            </a:fld>
            <a:endParaRPr lang="en-US"/>
          </a:p>
        </p:txBody>
      </p:sp>
    </p:spTree>
    <p:extLst>
      <p:ext uri="{BB962C8B-B14F-4D97-AF65-F5344CB8AC3E}">
        <p14:creationId xmlns:p14="http://schemas.microsoft.com/office/powerpoint/2010/main" val="21636449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حسادت به ویژگی ها</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119</a:t>
            </a:fld>
            <a:endParaRPr lang="en-US"/>
          </a:p>
        </p:txBody>
      </p:sp>
    </p:spTree>
    <p:extLst>
      <p:ext uri="{BB962C8B-B14F-4D97-AF65-F5344CB8AC3E}">
        <p14:creationId xmlns:p14="http://schemas.microsoft.com/office/powerpoint/2010/main" val="2195352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12</a:t>
            </a:fld>
            <a:endParaRPr lang="en-US"/>
          </a:p>
        </p:txBody>
      </p:sp>
    </p:spTree>
    <p:extLst>
      <p:ext uri="{BB962C8B-B14F-4D97-AF65-F5344CB8AC3E}">
        <p14:creationId xmlns:p14="http://schemas.microsoft.com/office/powerpoint/2010/main" val="165463540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صمیمیت نامناسب</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120</a:t>
            </a:fld>
            <a:endParaRPr lang="en-US"/>
          </a:p>
        </p:txBody>
      </p:sp>
    </p:spTree>
    <p:extLst>
      <p:ext uri="{BB962C8B-B14F-4D97-AF65-F5344CB8AC3E}">
        <p14:creationId xmlns:p14="http://schemas.microsoft.com/office/powerpoint/2010/main" val="9357688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121</a:t>
            </a:fld>
            <a:endParaRPr lang="en-US"/>
          </a:p>
        </p:txBody>
      </p:sp>
    </p:spTree>
    <p:extLst>
      <p:ext uri="{BB962C8B-B14F-4D97-AF65-F5344CB8AC3E}">
        <p14:creationId xmlns:p14="http://schemas.microsoft.com/office/powerpoint/2010/main" val="21279746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122</a:t>
            </a:fld>
            <a:endParaRPr lang="en-US"/>
          </a:p>
        </p:txBody>
      </p:sp>
    </p:spTree>
    <p:extLst>
      <p:ext uri="{BB962C8B-B14F-4D97-AF65-F5344CB8AC3E}">
        <p14:creationId xmlns:p14="http://schemas.microsoft.com/office/powerpoint/2010/main" val="205319908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123</a:t>
            </a:fld>
            <a:endParaRPr lang="en-US"/>
          </a:p>
        </p:txBody>
      </p:sp>
    </p:spTree>
    <p:extLst>
      <p:ext uri="{BB962C8B-B14F-4D97-AF65-F5344CB8AC3E}">
        <p14:creationId xmlns:p14="http://schemas.microsoft.com/office/powerpoint/2010/main" val="17146766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124</a:t>
            </a:fld>
            <a:endParaRPr lang="en-US"/>
          </a:p>
        </p:txBody>
      </p:sp>
    </p:spTree>
    <p:extLst>
      <p:ext uri="{BB962C8B-B14F-4D97-AF65-F5344CB8AC3E}">
        <p14:creationId xmlns:p14="http://schemas.microsoft.com/office/powerpoint/2010/main" val="33492812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125</a:t>
            </a:fld>
            <a:endParaRPr lang="en-US"/>
          </a:p>
        </p:txBody>
      </p:sp>
    </p:spTree>
    <p:extLst>
      <p:ext uri="{BB962C8B-B14F-4D97-AF65-F5344CB8AC3E}">
        <p14:creationId xmlns:p14="http://schemas.microsoft.com/office/powerpoint/2010/main" val="34962983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126</a:t>
            </a:fld>
            <a:endParaRPr lang="en-US"/>
          </a:p>
        </p:txBody>
      </p:sp>
    </p:spTree>
    <p:extLst>
      <p:ext uri="{BB962C8B-B14F-4D97-AF65-F5344CB8AC3E}">
        <p14:creationId xmlns:p14="http://schemas.microsoft.com/office/powerpoint/2010/main" val="37319091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127</a:t>
            </a:fld>
            <a:endParaRPr lang="en-US"/>
          </a:p>
        </p:txBody>
      </p:sp>
    </p:spTree>
    <p:extLst>
      <p:ext uri="{BB962C8B-B14F-4D97-AF65-F5344CB8AC3E}">
        <p14:creationId xmlns:p14="http://schemas.microsoft.com/office/powerpoint/2010/main" val="342156709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128</a:t>
            </a:fld>
            <a:endParaRPr lang="en-US"/>
          </a:p>
        </p:txBody>
      </p:sp>
    </p:spTree>
    <p:extLst>
      <p:ext uri="{BB962C8B-B14F-4D97-AF65-F5344CB8AC3E}">
        <p14:creationId xmlns:p14="http://schemas.microsoft.com/office/powerpoint/2010/main" val="280043305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129</a:t>
            </a:fld>
            <a:endParaRPr lang="en-US"/>
          </a:p>
        </p:txBody>
      </p:sp>
    </p:spTree>
    <p:extLst>
      <p:ext uri="{BB962C8B-B14F-4D97-AF65-F5344CB8AC3E}">
        <p14:creationId xmlns:p14="http://schemas.microsoft.com/office/powerpoint/2010/main" val="412704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13</a:t>
            </a:fld>
            <a:endParaRPr lang="en-US"/>
          </a:p>
        </p:txBody>
      </p:sp>
    </p:spTree>
    <p:extLst>
      <p:ext uri="{BB962C8B-B14F-4D97-AF65-F5344CB8AC3E}">
        <p14:creationId xmlns:p14="http://schemas.microsoft.com/office/powerpoint/2010/main" val="32163774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130</a:t>
            </a:fld>
            <a:endParaRPr lang="en-US"/>
          </a:p>
        </p:txBody>
      </p:sp>
    </p:spTree>
    <p:extLst>
      <p:ext uri="{BB962C8B-B14F-4D97-AF65-F5344CB8AC3E}">
        <p14:creationId xmlns:p14="http://schemas.microsoft.com/office/powerpoint/2010/main" val="21868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14</a:t>
            </a:fld>
            <a:endParaRPr lang="en-US"/>
          </a:p>
        </p:txBody>
      </p:sp>
    </p:spTree>
    <p:extLst>
      <p:ext uri="{BB962C8B-B14F-4D97-AF65-F5344CB8AC3E}">
        <p14:creationId xmlns:p14="http://schemas.microsoft.com/office/powerpoint/2010/main" val="1825769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15</a:t>
            </a:fld>
            <a:endParaRPr lang="en-US"/>
          </a:p>
        </p:txBody>
      </p:sp>
    </p:spTree>
    <p:extLst>
      <p:ext uri="{BB962C8B-B14F-4D97-AF65-F5344CB8AC3E}">
        <p14:creationId xmlns:p14="http://schemas.microsoft.com/office/powerpoint/2010/main" val="232543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16</a:t>
            </a:fld>
            <a:endParaRPr lang="en-US"/>
          </a:p>
        </p:txBody>
      </p:sp>
    </p:spTree>
    <p:extLst>
      <p:ext uri="{BB962C8B-B14F-4D97-AF65-F5344CB8AC3E}">
        <p14:creationId xmlns:p14="http://schemas.microsoft.com/office/powerpoint/2010/main" val="3962707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17</a:t>
            </a:fld>
            <a:endParaRPr lang="en-US"/>
          </a:p>
        </p:txBody>
      </p:sp>
    </p:spTree>
    <p:extLst>
      <p:ext uri="{BB962C8B-B14F-4D97-AF65-F5344CB8AC3E}">
        <p14:creationId xmlns:p14="http://schemas.microsoft.com/office/powerpoint/2010/main" val="314455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18</a:t>
            </a:fld>
            <a:endParaRPr lang="en-US"/>
          </a:p>
        </p:txBody>
      </p:sp>
    </p:spTree>
    <p:extLst>
      <p:ext uri="{BB962C8B-B14F-4D97-AF65-F5344CB8AC3E}">
        <p14:creationId xmlns:p14="http://schemas.microsoft.com/office/powerpoint/2010/main" val="245232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19</a:t>
            </a:fld>
            <a:endParaRPr lang="en-US"/>
          </a:p>
        </p:txBody>
      </p:sp>
    </p:spTree>
    <p:extLst>
      <p:ext uri="{BB962C8B-B14F-4D97-AF65-F5344CB8AC3E}">
        <p14:creationId xmlns:p14="http://schemas.microsoft.com/office/powerpoint/2010/main" val="145180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a:t>
            </a:fld>
            <a:endParaRPr lang="en-US"/>
          </a:p>
        </p:txBody>
      </p:sp>
    </p:spTree>
    <p:extLst>
      <p:ext uri="{BB962C8B-B14F-4D97-AF65-F5344CB8AC3E}">
        <p14:creationId xmlns:p14="http://schemas.microsoft.com/office/powerpoint/2010/main" val="1463710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Magic Number: number unexplained. Can replace with a constant</a:t>
            </a:r>
            <a:r>
              <a:rPr lang="en-US" baseline="0" dirty="0" smtClean="0"/>
              <a:t> name.</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20</a:t>
            </a:fld>
            <a:endParaRPr lang="en-US"/>
          </a:p>
        </p:txBody>
      </p:sp>
    </p:spTree>
    <p:extLst>
      <p:ext uri="{BB962C8B-B14F-4D97-AF65-F5344CB8AC3E}">
        <p14:creationId xmlns:p14="http://schemas.microsoft.com/office/powerpoint/2010/main" val="3089008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21</a:t>
            </a:fld>
            <a:endParaRPr lang="en-US"/>
          </a:p>
        </p:txBody>
      </p:sp>
    </p:spTree>
    <p:extLst>
      <p:ext uri="{BB962C8B-B14F-4D97-AF65-F5344CB8AC3E}">
        <p14:creationId xmlns:p14="http://schemas.microsoft.com/office/powerpoint/2010/main" val="444075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Liability </a:t>
            </a:r>
            <a:r>
              <a:rPr lang="fa-IR" sz="1200" dirty="0" smtClean="0"/>
              <a:t>مسئولیت دین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22</a:t>
            </a:fld>
            <a:endParaRPr lang="en-US"/>
          </a:p>
        </p:txBody>
      </p:sp>
    </p:spTree>
    <p:extLst>
      <p:ext uri="{BB962C8B-B14F-4D97-AF65-F5344CB8AC3E}">
        <p14:creationId xmlns:p14="http://schemas.microsoft.com/office/powerpoint/2010/main" val="317062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23</a:t>
            </a:fld>
            <a:endParaRPr lang="en-US"/>
          </a:p>
        </p:txBody>
      </p:sp>
    </p:spTree>
    <p:extLst>
      <p:ext uri="{BB962C8B-B14F-4D97-AF65-F5344CB8AC3E}">
        <p14:creationId xmlns:p14="http://schemas.microsoft.com/office/powerpoint/2010/main" val="3862625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24</a:t>
            </a:fld>
            <a:endParaRPr lang="en-US"/>
          </a:p>
        </p:txBody>
      </p:sp>
    </p:spTree>
    <p:extLst>
      <p:ext uri="{BB962C8B-B14F-4D97-AF65-F5344CB8AC3E}">
        <p14:creationId xmlns:p14="http://schemas.microsoft.com/office/powerpoint/2010/main" val="42666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25</a:t>
            </a:fld>
            <a:endParaRPr lang="en-US"/>
          </a:p>
        </p:txBody>
      </p:sp>
    </p:spTree>
    <p:extLst>
      <p:ext uri="{BB962C8B-B14F-4D97-AF65-F5344CB8AC3E}">
        <p14:creationId xmlns:p14="http://schemas.microsoft.com/office/powerpoint/2010/main" val="861535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Detriment: </a:t>
            </a:r>
            <a:r>
              <a:rPr lang="fa-IR" dirty="0" smtClean="0"/>
              <a:t>ضرر</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26</a:t>
            </a:fld>
            <a:endParaRPr lang="en-US"/>
          </a:p>
        </p:txBody>
      </p:sp>
    </p:spTree>
    <p:extLst>
      <p:ext uri="{BB962C8B-B14F-4D97-AF65-F5344CB8AC3E}">
        <p14:creationId xmlns:p14="http://schemas.microsoft.com/office/powerpoint/2010/main" val="3813302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فشار</a:t>
            </a:r>
            <a:r>
              <a:rPr lang="fa-IR" baseline="0" dirty="0" smtClean="0"/>
              <a:t> تحویل پروژه</a:t>
            </a:r>
          </a:p>
          <a:p>
            <a:r>
              <a:rPr lang="fa-IR" baseline="0" dirty="0" smtClean="0"/>
              <a:t>وصله های ناجور به پروژه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27</a:t>
            </a:fld>
            <a:endParaRPr lang="en-US"/>
          </a:p>
        </p:txBody>
      </p:sp>
    </p:spTree>
    <p:extLst>
      <p:ext uri="{BB962C8B-B14F-4D97-AF65-F5344CB8AC3E}">
        <p14:creationId xmlns:p14="http://schemas.microsoft.com/office/powerpoint/2010/main" val="3514527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کارفرما متوجه عواقب</a:t>
            </a:r>
            <a:r>
              <a:rPr lang="fa-IR" baseline="0" dirty="0" smtClean="0"/>
              <a:t> قرض فنی نیست</a:t>
            </a:r>
          </a:p>
          <a:p>
            <a:r>
              <a:rPr lang="fa-IR" baseline="0" dirty="0" smtClean="0"/>
              <a:t>نمیشه وقت تیم رو روی ریفکتور گذاشت</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28</a:t>
            </a:fld>
            <a:endParaRPr lang="en-US"/>
          </a:p>
        </p:txBody>
      </p:sp>
    </p:spTree>
    <p:extLst>
      <p:ext uri="{BB962C8B-B14F-4D97-AF65-F5344CB8AC3E}">
        <p14:creationId xmlns:p14="http://schemas.microsoft.com/office/powerpoint/2010/main" val="2881186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پروژه</a:t>
            </a:r>
            <a:r>
              <a:rPr lang="fa-IR" baseline="0" dirty="0" smtClean="0"/>
              <a:t> یه غول بزرگه، به جای اینکه ارتباط قوی کامپوننت ها باشه.</a:t>
            </a:r>
          </a:p>
          <a:p>
            <a:r>
              <a:rPr lang="fa-IR" baseline="0" dirty="0" smtClean="0"/>
              <a:t>تیم نمیتونه کار بکنه.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29</a:t>
            </a:fld>
            <a:endParaRPr lang="en-US"/>
          </a:p>
        </p:txBody>
      </p:sp>
    </p:spTree>
    <p:extLst>
      <p:ext uri="{BB962C8B-B14F-4D97-AF65-F5344CB8AC3E}">
        <p14:creationId xmlns:p14="http://schemas.microsoft.com/office/powerpoint/2010/main" val="1611413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3</a:t>
            </a:fld>
            <a:endParaRPr lang="en-US"/>
          </a:p>
        </p:txBody>
      </p:sp>
    </p:spTree>
    <p:extLst>
      <p:ext uri="{BB962C8B-B14F-4D97-AF65-F5344CB8AC3E}">
        <p14:creationId xmlns:p14="http://schemas.microsoft.com/office/powerpoint/2010/main" val="3420410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نبود تست:</a:t>
            </a:r>
            <a:r>
              <a:rPr lang="fa-IR" baseline="0" dirty="0" smtClean="0"/>
              <a:t> سریع اما ریسکی</a:t>
            </a:r>
          </a:p>
          <a:p>
            <a:r>
              <a:rPr lang="fa-IR" baseline="0" dirty="0" smtClean="0"/>
              <a:t>نتایج مصیبت بار:</a:t>
            </a:r>
          </a:p>
          <a:p>
            <a:r>
              <a:rPr lang="fa-IR" baseline="0" dirty="0" smtClean="0"/>
              <a:t> ارسال ایمیل به همه یا پاک شدن دیتا</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30</a:t>
            </a:fld>
            <a:endParaRPr lang="en-US"/>
          </a:p>
        </p:txBody>
      </p:sp>
    </p:spTree>
    <p:extLst>
      <p:ext uri="{BB962C8B-B14F-4D97-AF65-F5344CB8AC3E}">
        <p14:creationId xmlns:p14="http://schemas.microsoft.com/office/powerpoint/2010/main" val="3188631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نبود</a:t>
            </a:r>
            <a:r>
              <a:rPr lang="fa-IR" baseline="0" dirty="0" smtClean="0"/>
              <a:t> اعضای اصلی پروژه، پروژه رو دچار بحران میکنه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31</a:t>
            </a:fld>
            <a:endParaRPr lang="en-US"/>
          </a:p>
        </p:txBody>
      </p:sp>
    </p:spTree>
    <p:extLst>
      <p:ext uri="{BB962C8B-B14F-4D97-AF65-F5344CB8AC3E}">
        <p14:creationId xmlns:p14="http://schemas.microsoft.com/office/powerpoint/2010/main" val="2873485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اگه پایگاه دانش توضیع نشه، دانش اعضای تیم قدیمیه.</a:t>
            </a:r>
          </a:p>
          <a:p>
            <a:r>
              <a:rPr lang="fa-IR" dirty="0" smtClean="0"/>
              <a:t>وقتی</a:t>
            </a:r>
            <a:r>
              <a:rPr lang="fa-IR" baseline="0" dirty="0" smtClean="0"/>
              <a:t> رخ میده که برنامه نویسان جوان بد آموزش دیده باشن.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32</a:t>
            </a:fld>
            <a:endParaRPr lang="en-US"/>
          </a:p>
        </p:txBody>
      </p:sp>
    </p:spTree>
    <p:extLst>
      <p:ext uri="{BB962C8B-B14F-4D97-AF65-F5344CB8AC3E}">
        <p14:creationId xmlns:p14="http://schemas.microsoft.com/office/powerpoint/2010/main" val="1087299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تغییرات کد زیاد  در حالت ایزوله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33</a:t>
            </a:fld>
            <a:endParaRPr lang="en-US"/>
          </a:p>
        </p:txBody>
      </p:sp>
    </p:spTree>
    <p:extLst>
      <p:ext uri="{BB962C8B-B14F-4D97-AF65-F5344CB8AC3E}">
        <p14:creationId xmlns:p14="http://schemas.microsoft.com/office/powerpoint/2010/main" val="3600995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بخش</a:t>
            </a:r>
            <a:r>
              <a:rPr lang="fa-IR" baseline="0" dirty="0" smtClean="0"/>
              <a:t> هایی از کد </a:t>
            </a:r>
            <a:r>
              <a:rPr lang="en-US" baseline="0" dirty="0" smtClean="0"/>
              <a:t>Obsolete </a:t>
            </a:r>
            <a:r>
              <a:rPr lang="fa-IR" baseline="0" dirty="0" smtClean="0"/>
              <a:t>هست</a:t>
            </a:r>
          </a:p>
          <a:p>
            <a:r>
              <a:rPr lang="fa-IR" baseline="0" dirty="0" smtClean="0"/>
              <a:t>از کد های قدیمی استفاده میشه</a:t>
            </a:r>
            <a:endParaRPr lang="fa-IR" dirty="0" smtClean="0"/>
          </a:p>
          <a:p>
            <a:r>
              <a:rPr lang="en-US" dirty="0" smtClean="0"/>
              <a:t>Cumbersome: </a:t>
            </a:r>
            <a:r>
              <a:rPr lang="fa-IR" dirty="0" smtClean="0"/>
              <a:t>سنگین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34</a:t>
            </a:fld>
            <a:endParaRPr lang="en-US"/>
          </a:p>
        </p:txBody>
      </p:sp>
    </p:spTree>
    <p:extLst>
      <p:ext uri="{BB962C8B-B14F-4D97-AF65-F5344CB8AC3E}">
        <p14:creationId xmlns:p14="http://schemas.microsoft.com/office/powerpoint/2010/main" val="1031441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مانیتور</a:t>
            </a:r>
            <a:r>
              <a:rPr lang="fa-IR" baseline="0" dirty="0" smtClean="0"/>
              <a:t> کردن انطباق فکری</a:t>
            </a:r>
          </a:p>
          <a:p>
            <a:r>
              <a:rPr lang="fa-IR" baseline="0" dirty="0" smtClean="0"/>
              <a:t>هر کی هر جور دوست داره کد میزنه</a:t>
            </a:r>
          </a:p>
          <a:p>
            <a:r>
              <a:rPr lang="fa-IR" baseline="0" dirty="0" smtClean="0"/>
              <a:t>مثل آخرین پروژه ای که انجام داده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35</a:t>
            </a:fld>
            <a:endParaRPr lang="en-US"/>
          </a:p>
        </p:txBody>
      </p:sp>
    </p:spTree>
    <p:extLst>
      <p:ext uri="{BB962C8B-B14F-4D97-AF65-F5344CB8AC3E}">
        <p14:creationId xmlns:p14="http://schemas.microsoft.com/office/powerpoint/2010/main" val="4049706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بی</a:t>
            </a:r>
            <a:r>
              <a:rPr lang="fa-IR" baseline="0" dirty="0" smtClean="0"/>
              <a:t> کفایتی</a:t>
            </a:r>
          </a:p>
          <a:p>
            <a:r>
              <a:rPr lang="fa-IR" baseline="0" dirty="0" smtClean="0"/>
              <a:t>کد تمیز نوشتن بلد نیست</a:t>
            </a:r>
          </a:p>
        </p:txBody>
      </p:sp>
      <p:sp>
        <p:nvSpPr>
          <p:cNvPr id="4" name="Slide Number Placeholder 3"/>
          <p:cNvSpPr>
            <a:spLocks noGrp="1"/>
          </p:cNvSpPr>
          <p:nvPr>
            <p:ph type="sldNum" sz="quarter" idx="10"/>
          </p:nvPr>
        </p:nvSpPr>
        <p:spPr/>
        <p:txBody>
          <a:bodyPr/>
          <a:lstStyle/>
          <a:p>
            <a:fld id="{5956B9FD-54B1-4393-8DF7-84B19327CC7E}" type="slidenum">
              <a:rPr lang="en-US" smtClean="0"/>
              <a:t>36</a:t>
            </a:fld>
            <a:endParaRPr lang="en-US"/>
          </a:p>
        </p:txBody>
      </p:sp>
    </p:spTree>
    <p:extLst>
      <p:ext uri="{BB962C8B-B14F-4D97-AF65-F5344CB8AC3E}">
        <p14:creationId xmlns:p14="http://schemas.microsoft.com/office/powerpoint/2010/main" val="1658026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37</a:t>
            </a:fld>
            <a:endParaRPr lang="en-US"/>
          </a:p>
        </p:txBody>
      </p:sp>
    </p:spTree>
    <p:extLst>
      <p:ext uri="{BB962C8B-B14F-4D97-AF65-F5344CB8AC3E}">
        <p14:creationId xmlns:p14="http://schemas.microsoft.com/office/powerpoint/2010/main" val="4277397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38</a:t>
            </a:fld>
            <a:endParaRPr lang="en-US"/>
          </a:p>
        </p:txBody>
      </p:sp>
    </p:spTree>
    <p:extLst>
      <p:ext uri="{BB962C8B-B14F-4D97-AF65-F5344CB8AC3E}">
        <p14:creationId xmlns:p14="http://schemas.microsoft.com/office/powerpoint/2010/main" val="2493705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اگه به کد کثیف</a:t>
            </a:r>
            <a:r>
              <a:rPr lang="fa-IR" baseline="0" dirty="0" smtClean="0"/>
              <a:t> یکی دیگه میخوای فیچر اضافه کنی</a:t>
            </a:r>
          </a:p>
          <a:p>
            <a:r>
              <a:rPr lang="fa-IR" baseline="0" dirty="0" smtClean="0"/>
              <a:t>در کل تغییر کد تمیز راحت تره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39</a:t>
            </a:fld>
            <a:endParaRPr lang="en-US"/>
          </a:p>
        </p:txBody>
      </p:sp>
    </p:spTree>
    <p:extLst>
      <p:ext uri="{BB962C8B-B14F-4D97-AF65-F5344CB8AC3E}">
        <p14:creationId xmlns:p14="http://schemas.microsoft.com/office/powerpoint/2010/main" val="287264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4</a:t>
            </a:fld>
            <a:endParaRPr lang="en-US"/>
          </a:p>
        </p:txBody>
      </p:sp>
    </p:spTree>
    <p:extLst>
      <p:ext uri="{BB962C8B-B14F-4D97-AF65-F5344CB8AC3E}">
        <p14:creationId xmlns:p14="http://schemas.microsoft.com/office/powerpoint/2010/main" val="2766030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باگ ها مثل باگ زندگی واقعی</a:t>
            </a:r>
            <a:r>
              <a:rPr lang="fa-IR" baseline="0" dirty="0" smtClean="0"/>
              <a:t> هستند. </a:t>
            </a:r>
          </a:p>
          <a:p>
            <a:r>
              <a:rPr lang="fa-IR" baseline="0" dirty="0" smtClean="0"/>
              <a:t>خونه رو تمیز کن سوسکا پیدا میشن، کد رو تمیز کن باگا پیدا میشن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40</a:t>
            </a:fld>
            <a:endParaRPr lang="en-US"/>
          </a:p>
        </p:txBody>
      </p:sp>
    </p:spTree>
    <p:extLst>
      <p:ext uri="{BB962C8B-B14F-4D97-AF65-F5344CB8AC3E}">
        <p14:creationId xmlns:p14="http://schemas.microsoft.com/office/powerpoint/2010/main" val="12857420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آخرین</a:t>
            </a:r>
            <a:r>
              <a:rPr lang="fa-IR" baseline="0" dirty="0" smtClean="0"/>
              <a:t> شانس</a:t>
            </a:r>
          </a:p>
          <a:p>
            <a:r>
              <a:rPr lang="fa-IR" baseline="0" dirty="0" smtClean="0"/>
              <a:t>بهترین حالت، دو نفره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41</a:t>
            </a:fld>
            <a:endParaRPr lang="en-US"/>
          </a:p>
        </p:txBody>
      </p:sp>
    </p:spTree>
    <p:extLst>
      <p:ext uri="{BB962C8B-B14F-4D97-AF65-F5344CB8AC3E}">
        <p14:creationId xmlns:p14="http://schemas.microsoft.com/office/powerpoint/2010/main" val="3991428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42</a:t>
            </a:fld>
            <a:endParaRPr lang="en-US"/>
          </a:p>
        </p:txBody>
      </p:sp>
    </p:spTree>
    <p:extLst>
      <p:ext uri="{BB962C8B-B14F-4D97-AF65-F5344CB8AC3E}">
        <p14:creationId xmlns:p14="http://schemas.microsoft.com/office/powerpoint/2010/main" val="202610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43</a:t>
            </a:fld>
            <a:endParaRPr lang="en-US"/>
          </a:p>
        </p:txBody>
      </p:sp>
    </p:spTree>
    <p:extLst>
      <p:ext uri="{BB962C8B-B14F-4D97-AF65-F5344CB8AC3E}">
        <p14:creationId xmlns:p14="http://schemas.microsoft.com/office/powerpoint/2010/main" val="1872938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اگه کد تمیز نشد، وقتت رو</a:t>
            </a:r>
            <a:r>
              <a:rPr lang="fa-IR" baseline="0" dirty="0" smtClean="0"/>
              <a:t> تلف کردی</a:t>
            </a:r>
          </a:p>
          <a:p>
            <a:r>
              <a:rPr lang="fa-IR" baseline="0" dirty="0" smtClean="0"/>
              <a:t>اگه تغییرات کوچیکو بزرگ کنی</a:t>
            </a:r>
          </a:p>
          <a:p>
            <a:r>
              <a:rPr lang="fa-IR" baseline="0" dirty="0" smtClean="0"/>
              <a:t>اگه کد خیلی بد باشه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44</a:t>
            </a:fld>
            <a:endParaRPr lang="en-US"/>
          </a:p>
        </p:txBody>
      </p:sp>
    </p:spTree>
    <p:extLst>
      <p:ext uri="{BB962C8B-B14F-4D97-AF65-F5344CB8AC3E}">
        <p14:creationId xmlns:p14="http://schemas.microsoft.com/office/powerpoint/2010/main" val="2385465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45</a:t>
            </a:fld>
            <a:endParaRPr lang="en-US"/>
          </a:p>
        </p:txBody>
      </p:sp>
    </p:spTree>
    <p:extLst>
      <p:ext uri="{BB962C8B-B14F-4D97-AF65-F5344CB8AC3E}">
        <p14:creationId xmlns:p14="http://schemas.microsoft.com/office/powerpoint/2010/main" val="1706400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LowLevel</a:t>
            </a:r>
            <a:r>
              <a:rPr lang="en-US" baseline="0" dirty="0" smtClean="0"/>
              <a:t> test: checking </a:t>
            </a:r>
            <a:r>
              <a:rPr lang="en-US" baseline="0" dirty="0" err="1" smtClean="0"/>
              <a:t>url</a:t>
            </a:r>
            <a:r>
              <a:rPr lang="en-US" baseline="0" dirty="0" smtClean="0"/>
              <a:t> for login, login button</a:t>
            </a:r>
            <a:endParaRPr lang="en-US" dirty="0" smtClean="0"/>
          </a:p>
          <a:p>
            <a:r>
              <a:rPr lang="en-US" dirty="0" err="1" smtClean="0"/>
              <a:t>BDD</a:t>
            </a:r>
            <a:r>
              <a:rPr lang="en-US" dirty="0" smtClean="0"/>
              <a:t>:</a:t>
            </a:r>
            <a:r>
              <a:rPr lang="en-US" baseline="0" dirty="0" smtClean="0"/>
              <a:t> Behavioral-driven development</a:t>
            </a:r>
          </a:p>
          <a:p>
            <a:r>
              <a:rPr lang="en-US" baseline="0" dirty="0" smtClean="0"/>
              <a:t>Counter example: increase by one </a:t>
            </a:r>
          </a:p>
        </p:txBody>
      </p:sp>
      <p:sp>
        <p:nvSpPr>
          <p:cNvPr id="4" name="Slide Number Placeholder 3"/>
          <p:cNvSpPr>
            <a:spLocks noGrp="1"/>
          </p:cNvSpPr>
          <p:nvPr>
            <p:ph type="sldNum" sz="quarter" idx="10"/>
          </p:nvPr>
        </p:nvSpPr>
        <p:spPr/>
        <p:txBody>
          <a:bodyPr/>
          <a:lstStyle/>
          <a:p>
            <a:fld id="{5956B9FD-54B1-4393-8DF7-84B19327CC7E}" type="slidenum">
              <a:rPr lang="en-US" smtClean="0"/>
              <a:t>46</a:t>
            </a:fld>
            <a:endParaRPr lang="en-US"/>
          </a:p>
        </p:txBody>
      </p:sp>
    </p:spTree>
    <p:extLst>
      <p:ext uri="{BB962C8B-B14F-4D97-AF65-F5344CB8AC3E}">
        <p14:creationId xmlns:p14="http://schemas.microsoft.com/office/powerpoint/2010/main" val="413126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47</a:t>
            </a:fld>
            <a:endParaRPr lang="en-US"/>
          </a:p>
        </p:txBody>
      </p:sp>
    </p:spTree>
    <p:extLst>
      <p:ext uri="{BB962C8B-B14F-4D97-AF65-F5344CB8AC3E}">
        <p14:creationId xmlns:p14="http://schemas.microsoft.com/office/powerpoint/2010/main" val="3406407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عظیم الجثه ها</a:t>
            </a:r>
          </a:p>
          <a:p>
            <a:r>
              <a:rPr lang="fa-IR" dirty="0" smtClean="0"/>
              <a:t>سریع و راحت درست نمیشن</a:t>
            </a:r>
            <a:r>
              <a:rPr lang="fa-IR" baseline="0" dirty="0" smtClean="0"/>
              <a:t> و زمان نیاز دارن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48</a:t>
            </a:fld>
            <a:endParaRPr lang="en-US"/>
          </a:p>
        </p:txBody>
      </p:sp>
    </p:spTree>
    <p:extLst>
      <p:ext uri="{BB962C8B-B14F-4D97-AF65-F5344CB8AC3E}">
        <p14:creationId xmlns:p14="http://schemas.microsoft.com/office/powerpoint/2010/main" val="3200360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49</a:t>
            </a:fld>
            <a:endParaRPr lang="en-US"/>
          </a:p>
        </p:txBody>
      </p:sp>
    </p:spTree>
    <p:extLst>
      <p:ext uri="{BB962C8B-B14F-4D97-AF65-F5344CB8AC3E}">
        <p14:creationId xmlns:p14="http://schemas.microsoft.com/office/powerpoint/2010/main" val="206709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Non-functional:</a:t>
            </a:r>
            <a:r>
              <a:rPr lang="en-US" baseline="0" dirty="0" smtClean="0"/>
              <a:t> Judge rather than behavior</a:t>
            </a:r>
          </a:p>
          <a:p>
            <a:r>
              <a:rPr lang="en-US" baseline="0" dirty="0" smtClean="0"/>
              <a:t>Micro-refactor: even moving 2 line </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a:t>
            </a:fld>
            <a:endParaRPr lang="en-US"/>
          </a:p>
        </p:txBody>
      </p:sp>
    </p:spTree>
    <p:extLst>
      <p:ext uri="{BB962C8B-B14F-4D97-AF65-F5344CB8AC3E}">
        <p14:creationId xmlns:p14="http://schemas.microsoft.com/office/powerpoint/2010/main" val="1917456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Banner: </a:t>
            </a:r>
            <a:r>
              <a:rPr lang="fa-IR" dirty="0" smtClean="0"/>
              <a:t>سر صفحه و اطلاعات اولیه</a:t>
            </a:r>
            <a:endParaRPr lang="en-US" dirty="0" smtClean="0"/>
          </a:p>
          <a:p>
            <a:r>
              <a:rPr lang="en-US" dirty="0" smtClean="0"/>
              <a:t>Outstanding: </a:t>
            </a:r>
            <a:r>
              <a:rPr lang="fa-IR" dirty="0" smtClean="0"/>
              <a:t>بدهی</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50</a:t>
            </a:fld>
            <a:endParaRPr lang="en-US"/>
          </a:p>
        </p:txBody>
      </p:sp>
    </p:spTree>
    <p:extLst>
      <p:ext uri="{BB962C8B-B14F-4D97-AF65-F5344CB8AC3E}">
        <p14:creationId xmlns:p14="http://schemas.microsoft.com/office/powerpoint/2010/main" val="40944427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51</a:t>
            </a:fld>
            <a:endParaRPr lang="en-US"/>
          </a:p>
        </p:txBody>
      </p:sp>
    </p:spTree>
    <p:extLst>
      <p:ext uri="{BB962C8B-B14F-4D97-AF65-F5344CB8AC3E}">
        <p14:creationId xmlns:p14="http://schemas.microsoft.com/office/powerpoint/2010/main" val="424192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52</a:t>
            </a:fld>
            <a:endParaRPr lang="en-US"/>
          </a:p>
        </p:txBody>
      </p:sp>
    </p:spTree>
    <p:extLst>
      <p:ext uri="{BB962C8B-B14F-4D97-AF65-F5344CB8AC3E}">
        <p14:creationId xmlns:p14="http://schemas.microsoft.com/office/powerpoint/2010/main" val="2045337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53</a:t>
            </a:fld>
            <a:endParaRPr lang="en-US"/>
          </a:p>
        </p:txBody>
      </p:sp>
    </p:spTree>
    <p:extLst>
      <p:ext uri="{BB962C8B-B14F-4D97-AF65-F5344CB8AC3E}">
        <p14:creationId xmlns:p14="http://schemas.microsoft.com/office/powerpoint/2010/main" val="3886627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54</a:t>
            </a:fld>
            <a:endParaRPr lang="en-US"/>
          </a:p>
        </p:txBody>
      </p:sp>
    </p:spTree>
    <p:extLst>
      <p:ext uri="{BB962C8B-B14F-4D97-AF65-F5344CB8AC3E}">
        <p14:creationId xmlns:p14="http://schemas.microsoft.com/office/powerpoint/2010/main" val="274312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نگه داشتن تمام شی</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55</a:t>
            </a:fld>
            <a:endParaRPr lang="en-US"/>
          </a:p>
        </p:txBody>
      </p:sp>
    </p:spTree>
    <p:extLst>
      <p:ext uri="{BB962C8B-B14F-4D97-AF65-F5344CB8AC3E}">
        <p14:creationId xmlns:p14="http://schemas.microsoft.com/office/powerpoint/2010/main" val="1029989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تجزیه</a:t>
            </a:r>
            <a:r>
              <a:rPr lang="fa-IR" baseline="0" dirty="0" smtClean="0"/>
              <a:t> عبارات شرطی</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56</a:t>
            </a:fld>
            <a:endParaRPr lang="en-US"/>
          </a:p>
        </p:txBody>
      </p:sp>
    </p:spTree>
    <p:extLst>
      <p:ext uri="{BB962C8B-B14F-4D97-AF65-F5344CB8AC3E}">
        <p14:creationId xmlns:p14="http://schemas.microsoft.com/office/powerpoint/2010/main" val="1547837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57</a:t>
            </a:fld>
            <a:endParaRPr lang="en-US"/>
          </a:p>
        </p:txBody>
      </p:sp>
    </p:spTree>
    <p:extLst>
      <p:ext uri="{BB962C8B-B14F-4D97-AF65-F5344CB8AC3E}">
        <p14:creationId xmlns:p14="http://schemas.microsoft.com/office/powerpoint/2010/main" val="156651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58</a:t>
            </a:fld>
            <a:endParaRPr lang="en-US"/>
          </a:p>
        </p:txBody>
      </p:sp>
    </p:spTree>
    <p:extLst>
      <p:ext uri="{BB962C8B-B14F-4D97-AF65-F5344CB8AC3E}">
        <p14:creationId xmlns:p14="http://schemas.microsoft.com/office/powerpoint/2010/main" val="13231186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59</a:t>
            </a:fld>
            <a:endParaRPr lang="en-US"/>
          </a:p>
        </p:txBody>
      </p:sp>
    </p:spTree>
    <p:extLst>
      <p:ext uri="{BB962C8B-B14F-4D97-AF65-F5344CB8AC3E}">
        <p14:creationId xmlns:p14="http://schemas.microsoft.com/office/powerpoint/2010/main" val="3713454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a:t>
            </a:fld>
            <a:endParaRPr lang="en-US"/>
          </a:p>
        </p:txBody>
      </p:sp>
    </p:spTree>
    <p:extLst>
      <p:ext uri="{BB962C8B-B14F-4D97-AF65-F5344CB8AC3E}">
        <p14:creationId xmlns:p14="http://schemas.microsoft.com/office/powerpoint/2010/main" val="16427267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مورد سوم: برنامه نویسا ترجیح میدن جای کلاس جدید</a:t>
            </a:r>
            <a:r>
              <a:rPr lang="fa-IR" baseline="0" dirty="0" smtClean="0"/>
              <a:t> همون کلاس قبلی رو هی بزرگش کنن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60</a:t>
            </a:fld>
            <a:endParaRPr lang="en-US"/>
          </a:p>
        </p:txBody>
      </p:sp>
    </p:spTree>
    <p:extLst>
      <p:ext uri="{BB962C8B-B14F-4D97-AF65-F5344CB8AC3E}">
        <p14:creationId xmlns:p14="http://schemas.microsoft.com/office/powerpoint/2010/main" val="917180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61</a:t>
            </a:fld>
            <a:endParaRPr lang="en-US"/>
          </a:p>
        </p:txBody>
      </p:sp>
    </p:spTree>
    <p:extLst>
      <p:ext uri="{BB962C8B-B14F-4D97-AF65-F5344CB8AC3E}">
        <p14:creationId xmlns:p14="http://schemas.microsoft.com/office/powerpoint/2010/main" val="2982701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62</a:t>
            </a:fld>
            <a:endParaRPr lang="en-US"/>
          </a:p>
        </p:txBody>
      </p:sp>
    </p:spTree>
    <p:extLst>
      <p:ext uri="{BB962C8B-B14F-4D97-AF65-F5344CB8AC3E}">
        <p14:creationId xmlns:p14="http://schemas.microsoft.com/office/powerpoint/2010/main" val="1737485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63</a:t>
            </a:fld>
            <a:endParaRPr lang="en-US"/>
          </a:p>
        </p:txBody>
      </p:sp>
    </p:spTree>
    <p:extLst>
      <p:ext uri="{BB962C8B-B14F-4D97-AF65-F5344CB8AC3E}">
        <p14:creationId xmlns:p14="http://schemas.microsoft.com/office/powerpoint/2010/main" val="1650511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وسواس اولیه</a:t>
            </a:r>
            <a:endParaRPr lang="en-US" dirty="0" smtClean="0"/>
          </a:p>
          <a:p>
            <a:r>
              <a:rPr lang="fa-IR" dirty="0" smtClean="0"/>
              <a:t>افرادی که</a:t>
            </a:r>
            <a:r>
              <a:rPr lang="fa-IR" baseline="0" dirty="0" smtClean="0"/>
              <a:t> تازه با اشیا اشنا شدن از استفاده از اشیا برای کار های کوچیک اجتناب میکنن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64</a:t>
            </a:fld>
            <a:endParaRPr lang="en-US"/>
          </a:p>
        </p:txBody>
      </p:sp>
    </p:spTree>
    <p:extLst>
      <p:ext uri="{BB962C8B-B14F-4D97-AF65-F5344CB8AC3E}">
        <p14:creationId xmlns:p14="http://schemas.microsoft.com/office/powerpoint/2010/main" val="10326793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&lt;.&gt;--</a:t>
            </a:r>
            <a:r>
              <a:rPr lang="en-US" dirty="0" smtClean="0">
                <a:sym typeface="Wingdings" panose="05000000000000000000" pitchFamily="2" charset="2"/>
              </a:rPr>
              <a:t> Composition (Not-Shared Association)</a:t>
            </a:r>
          </a:p>
          <a:p>
            <a:endParaRPr lang="en-US" dirty="0" smtClean="0">
              <a:sym typeface="Wingdings" panose="05000000000000000000" pitchFamily="2" charset="2"/>
            </a:endParaRPr>
          </a:p>
          <a:p>
            <a:r>
              <a:rPr lang="en-US" dirty="0" smtClean="0">
                <a:sym typeface="Wingdings" panose="05000000000000000000" pitchFamily="2" charset="2"/>
              </a:rPr>
              <a:t>Can be</a:t>
            </a:r>
            <a:r>
              <a:rPr lang="en-US" baseline="0" dirty="0" smtClean="0">
                <a:sym typeface="Wingdings" panose="05000000000000000000" pitchFamily="2" charset="2"/>
              </a:rPr>
              <a:t>: Aggregation</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65</a:t>
            </a:fld>
            <a:endParaRPr lang="en-US"/>
          </a:p>
        </p:txBody>
      </p:sp>
    </p:spTree>
    <p:extLst>
      <p:ext uri="{BB962C8B-B14F-4D97-AF65-F5344CB8AC3E}">
        <p14:creationId xmlns:p14="http://schemas.microsoft.com/office/powerpoint/2010/main" val="4211249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66</a:t>
            </a:fld>
            <a:endParaRPr lang="en-US"/>
          </a:p>
        </p:txBody>
      </p:sp>
    </p:spTree>
    <p:extLst>
      <p:ext uri="{BB962C8B-B14F-4D97-AF65-F5344CB8AC3E}">
        <p14:creationId xmlns:p14="http://schemas.microsoft.com/office/powerpoint/2010/main" val="3626612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67</a:t>
            </a:fld>
            <a:endParaRPr lang="en-US"/>
          </a:p>
        </p:txBody>
      </p:sp>
    </p:spTree>
    <p:extLst>
      <p:ext uri="{BB962C8B-B14F-4D97-AF65-F5344CB8AC3E}">
        <p14:creationId xmlns:p14="http://schemas.microsoft.com/office/powerpoint/2010/main" val="498603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68</a:t>
            </a:fld>
            <a:endParaRPr lang="en-US"/>
          </a:p>
        </p:txBody>
      </p:sp>
    </p:spTree>
    <p:extLst>
      <p:ext uri="{BB962C8B-B14F-4D97-AF65-F5344CB8AC3E}">
        <p14:creationId xmlns:p14="http://schemas.microsoft.com/office/powerpoint/2010/main" val="636190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69</a:t>
            </a:fld>
            <a:endParaRPr lang="en-US"/>
          </a:p>
        </p:txBody>
      </p:sp>
    </p:spTree>
    <p:extLst>
      <p:ext uri="{BB962C8B-B14F-4D97-AF65-F5344CB8AC3E}">
        <p14:creationId xmlns:p14="http://schemas.microsoft.com/office/powerpoint/2010/main" val="85182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a:t>
            </a:fld>
            <a:endParaRPr lang="en-US"/>
          </a:p>
        </p:txBody>
      </p:sp>
    </p:spTree>
    <p:extLst>
      <p:ext uri="{BB962C8B-B14F-4D97-AF65-F5344CB8AC3E}">
        <p14:creationId xmlns:p14="http://schemas.microsoft.com/office/powerpoint/2010/main" val="1798831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70</a:t>
            </a:fld>
            <a:endParaRPr lang="en-US"/>
          </a:p>
        </p:txBody>
      </p:sp>
    </p:spTree>
    <p:extLst>
      <p:ext uri="{BB962C8B-B14F-4D97-AF65-F5344CB8AC3E}">
        <p14:creationId xmlns:p14="http://schemas.microsoft.com/office/powerpoint/2010/main" val="15831816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71</a:t>
            </a:fld>
            <a:endParaRPr lang="en-US"/>
          </a:p>
        </p:txBody>
      </p:sp>
    </p:spTree>
    <p:extLst>
      <p:ext uri="{BB962C8B-B14F-4D97-AF65-F5344CB8AC3E}">
        <p14:creationId xmlns:p14="http://schemas.microsoft.com/office/powerpoint/2010/main" val="2508423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توده داده ها</a:t>
            </a:r>
            <a:endParaRPr lang="en-US" dirty="0" smtClean="0"/>
          </a:p>
          <a:p>
            <a:r>
              <a:rPr lang="fa-IR" dirty="0" smtClean="0"/>
              <a:t>چند</a:t>
            </a:r>
            <a:r>
              <a:rPr lang="fa-IR" baseline="0" dirty="0" smtClean="0"/>
              <a:t> تا متغیر میتونن یه کلاس بشن</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72</a:t>
            </a:fld>
            <a:endParaRPr lang="en-US"/>
          </a:p>
        </p:txBody>
      </p:sp>
    </p:spTree>
    <p:extLst>
      <p:ext uri="{BB962C8B-B14F-4D97-AF65-F5344CB8AC3E}">
        <p14:creationId xmlns:p14="http://schemas.microsoft.com/office/powerpoint/2010/main" val="4265895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سو استفاده کنندگان</a:t>
            </a:r>
            <a:r>
              <a:rPr lang="fa-IR" baseline="0" dirty="0" smtClean="0"/>
              <a:t> از شی گرایی</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73</a:t>
            </a:fld>
            <a:endParaRPr lang="en-US"/>
          </a:p>
        </p:txBody>
      </p:sp>
    </p:spTree>
    <p:extLst>
      <p:ext uri="{BB962C8B-B14F-4D97-AF65-F5344CB8AC3E}">
        <p14:creationId xmlns:p14="http://schemas.microsoft.com/office/powerpoint/2010/main" val="3500526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احتمالا نمیدونسته کلاسی با همین کارایی وجود داشته</a:t>
            </a:r>
            <a:endParaRPr lang="en-US" dirty="0" smtClean="0"/>
          </a:p>
          <a:p>
            <a:r>
              <a:rPr lang="fa-IR" dirty="0" smtClean="0"/>
              <a:t>باید یکسان سازی بشه تا کلاس </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74</a:t>
            </a:fld>
            <a:endParaRPr lang="en-US"/>
          </a:p>
        </p:txBody>
      </p:sp>
    </p:spTree>
    <p:extLst>
      <p:ext uri="{BB962C8B-B14F-4D97-AF65-F5344CB8AC3E}">
        <p14:creationId xmlns:p14="http://schemas.microsoft.com/office/powerpoint/2010/main" val="33405028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75</a:t>
            </a:fld>
            <a:endParaRPr lang="en-US"/>
          </a:p>
        </p:txBody>
      </p:sp>
    </p:spTree>
    <p:extLst>
      <p:ext uri="{BB962C8B-B14F-4D97-AF65-F5344CB8AC3E}">
        <p14:creationId xmlns:p14="http://schemas.microsoft.com/office/powerpoint/2010/main" val="17684098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76</a:t>
            </a:fld>
            <a:endParaRPr lang="en-US"/>
          </a:p>
        </p:txBody>
      </p:sp>
    </p:spTree>
    <p:extLst>
      <p:ext uri="{BB962C8B-B14F-4D97-AF65-F5344CB8AC3E}">
        <p14:creationId xmlns:p14="http://schemas.microsoft.com/office/powerpoint/2010/main" val="10300325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77</a:t>
            </a:fld>
            <a:endParaRPr lang="en-US"/>
          </a:p>
        </p:txBody>
      </p:sp>
    </p:spTree>
    <p:extLst>
      <p:ext uri="{BB962C8B-B14F-4D97-AF65-F5344CB8AC3E}">
        <p14:creationId xmlns:p14="http://schemas.microsoft.com/office/powerpoint/2010/main" val="30690581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78</a:t>
            </a:fld>
            <a:endParaRPr lang="en-US"/>
          </a:p>
        </p:txBody>
      </p:sp>
    </p:spTree>
    <p:extLst>
      <p:ext uri="{BB962C8B-B14F-4D97-AF65-F5344CB8AC3E}">
        <p14:creationId xmlns:p14="http://schemas.microsoft.com/office/powerpoint/2010/main" val="16757567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Party </a:t>
            </a:r>
            <a:r>
              <a:rPr lang="fa-IR" dirty="0" smtClean="0"/>
              <a:t>بخش</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79</a:t>
            </a:fld>
            <a:endParaRPr lang="en-US"/>
          </a:p>
        </p:txBody>
      </p:sp>
    </p:spTree>
    <p:extLst>
      <p:ext uri="{BB962C8B-B14F-4D97-AF65-F5344CB8AC3E}">
        <p14:creationId xmlns:p14="http://schemas.microsoft.com/office/powerpoint/2010/main" val="297489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8</a:t>
            </a:fld>
            <a:endParaRPr lang="en-US"/>
          </a:p>
        </p:txBody>
      </p:sp>
    </p:spTree>
    <p:extLst>
      <p:ext uri="{BB962C8B-B14F-4D97-AF65-F5344CB8AC3E}">
        <p14:creationId xmlns:p14="http://schemas.microsoft.com/office/powerpoint/2010/main" val="1722344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میراث به درد نخور</a:t>
            </a:r>
            <a:endParaRPr lang="en-US" dirty="0" smtClean="0"/>
          </a:p>
          <a:p>
            <a:r>
              <a:rPr lang="en-US" dirty="0" smtClean="0"/>
              <a:t>Replace inheritance with delegation : stack overflow question related</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80</a:t>
            </a:fld>
            <a:endParaRPr lang="en-US"/>
          </a:p>
        </p:txBody>
      </p:sp>
    </p:spTree>
    <p:extLst>
      <p:ext uri="{BB962C8B-B14F-4D97-AF65-F5344CB8AC3E}">
        <p14:creationId xmlns:p14="http://schemas.microsoft.com/office/powerpoint/2010/main" val="33336506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81</a:t>
            </a:fld>
            <a:endParaRPr lang="en-US"/>
          </a:p>
        </p:txBody>
      </p:sp>
    </p:spTree>
    <p:extLst>
      <p:ext uri="{BB962C8B-B14F-4D97-AF65-F5344CB8AC3E}">
        <p14:creationId xmlns:p14="http://schemas.microsoft.com/office/powerpoint/2010/main" val="2695445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82</a:t>
            </a:fld>
            <a:endParaRPr lang="en-US"/>
          </a:p>
        </p:txBody>
      </p:sp>
    </p:spTree>
    <p:extLst>
      <p:ext uri="{BB962C8B-B14F-4D97-AF65-F5344CB8AC3E}">
        <p14:creationId xmlns:p14="http://schemas.microsoft.com/office/powerpoint/2010/main" val="12218710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83</a:t>
            </a:fld>
            <a:endParaRPr lang="en-US"/>
          </a:p>
        </p:txBody>
      </p:sp>
    </p:spTree>
    <p:extLst>
      <p:ext uri="{BB962C8B-B14F-4D97-AF65-F5344CB8AC3E}">
        <p14:creationId xmlns:p14="http://schemas.microsoft.com/office/powerpoint/2010/main" val="16874606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84</a:t>
            </a:fld>
            <a:endParaRPr lang="en-US"/>
          </a:p>
        </p:txBody>
      </p:sp>
    </p:spTree>
    <p:extLst>
      <p:ext uri="{BB962C8B-B14F-4D97-AF65-F5344CB8AC3E}">
        <p14:creationId xmlns:p14="http://schemas.microsoft.com/office/powerpoint/2010/main" val="2325898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85</a:t>
            </a:fld>
            <a:endParaRPr lang="en-US"/>
          </a:p>
        </p:txBody>
      </p:sp>
    </p:spTree>
    <p:extLst>
      <p:ext uri="{BB962C8B-B14F-4D97-AF65-F5344CB8AC3E}">
        <p14:creationId xmlns:p14="http://schemas.microsoft.com/office/powerpoint/2010/main" val="1414527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86</a:t>
            </a:fld>
            <a:endParaRPr lang="en-US"/>
          </a:p>
        </p:txBody>
      </p:sp>
    </p:spTree>
    <p:extLst>
      <p:ext uri="{BB962C8B-B14F-4D97-AF65-F5344CB8AC3E}">
        <p14:creationId xmlns:p14="http://schemas.microsoft.com/office/powerpoint/2010/main" val="388053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87</a:t>
            </a:fld>
            <a:endParaRPr lang="en-US"/>
          </a:p>
        </p:txBody>
      </p:sp>
    </p:spTree>
    <p:extLst>
      <p:ext uri="{BB962C8B-B14F-4D97-AF65-F5344CB8AC3E}">
        <p14:creationId xmlns:p14="http://schemas.microsoft.com/office/powerpoint/2010/main" val="16177632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88</a:t>
            </a:fld>
            <a:endParaRPr lang="en-US"/>
          </a:p>
        </p:txBody>
      </p:sp>
    </p:spTree>
    <p:extLst>
      <p:ext uri="{BB962C8B-B14F-4D97-AF65-F5344CB8AC3E}">
        <p14:creationId xmlns:p14="http://schemas.microsoft.com/office/powerpoint/2010/main" val="3934090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الگوریتمی</a:t>
            </a:r>
            <a:r>
              <a:rPr lang="fa-IR" baseline="0" dirty="0" smtClean="0"/>
              <a:t> در کلاس هست که متغیر های زیادی نیاز داره، چون میخوایم تابع رو کم پارامتر نگه داریم، به تابع فیلد اضافه میکنیم. بنابراین خیلی اوقات این فیلد ها نیاز نمیشن.</a:t>
            </a:r>
          </a:p>
        </p:txBody>
      </p:sp>
      <p:sp>
        <p:nvSpPr>
          <p:cNvPr id="4" name="Slide Number Placeholder 3"/>
          <p:cNvSpPr>
            <a:spLocks noGrp="1"/>
          </p:cNvSpPr>
          <p:nvPr>
            <p:ph type="sldNum" sz="quarter" idx="10"/>
          </p:nvPr>
        </p:nvSpPr>
        <p:spPr/>
        <p:txBody>
          <a:bodyPr/>
          <a:lstStyle/>
          <a:p>
            <a:fld id="{5956B9FD-54B1-4393-8DF7-84B19327CC7E}" type="slidenum">
              <a:rPr lang="en-US" smtClean="0"/>
              <a:t>89</a:t>
            </a:fld>
            <a:endParaRPr lang="en-US"/>
          </a:p>
        </p:txBody>
      </p:sp>
    </p:spTree>
    <p:extLst>
      <p:ext uri="{BB962C8B-B14F-4D97-AF65-F5344CB8AC3E}">
        <p14:creationId xmlns:p14="http://schemas.microsoft.com/office/powerpoint/2010/main" val="145431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56B9FD-54B1-4393-8DF7-84B19327CC7E}" type="slidenum">
              <a:rPr lang="en-US" smtClean="0"/>
              <a:t>9</a:t>
            </a:fld>
            <a:endParaRPr lang="en-US"/>
          </a:p>
        </p:txBody>
      </p:sp>
    </p:spTree>
    <p:extLst>
      <p:ext uri="{BB962C8B-B14F-4D97-AF65-F5344CB8AC3E}">
        <p14:creationId xmlns:p14="http://schemas.microsoft.com/office/powerpoint/2010/main" val="1799302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ضد تغییر</a:t>
            </a:r>
            <a:r>
              <a:rPr lang="fa-IR" baseline="0" dirty="0" smtClean="0"/>
              <a:t> ها</a:t>
            </a:r>
          </a:p>
          <a:p>
            <a:r>
              <a:rPr lang="fa-IR" baseline="0" dirty="0" smtClean="0"/>
              <a:t>بخوای تغییر بدی، کلی جای دیگه باید تغییر کنه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90</a:t>
            </a:fld>
            <a:endParaRPr lang="en-US"/>
          </a:p>
        </p:txBody>
      </p:sp>
    </p:spTree>
    <p:extLst>
      <p:ext uri="{BB962C8B-B14F-4D97-AF65-F5344CB8AC3E}">
        <p14:creationId xmlns:p14="http://schemas.microsoft.com/office/powerpoint/2010/main" val="4103043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تغییرات واگرا</a:t>
            </a:r>
          </a:p>
          <a:p>
            <a:r>
              <a:rPr lang="fa-IR" baseline="0" dirty="0" smtClean="0"/>
              <a:t>چند تغییر در یک کلاس</a:t>
            </a:r>
          </a:p>
        </p:txBody>
      </p:sp>
      <p:sp>
        <p:nvSpPr>
          <p:cNvPr id="4" name="Slide Number Placeholder 3"/>
          <p:cNvSpPr>
            <a:spLocks noGrp="1"/>
          </p:cNvSpPr>
          <p:nvPr>
            <p:ph type="sldNum" sz="quarter" idx="10"/>
          </p:nvPr>
        </p:nvSpPr>
        <p:spPr/>
        <p:txBody>
          <a:bodyPr/>
          <a:lstStyle/>
          <a:p>
            <a:fld id="{5956B9FD-54B1-4393-8DF7-84B19327CC7E}" type="slidenum">
              <a:rPr lang="en-US" smtClean="0"/>
              <a:t>91</a:t>
            </a:fld>
            <a:endParaRPr lang="en-US"/>
          </a:p>
        </p:txBody>
      </p:sp>
    </p:spTree>
    <p:extLst>
      <p:ext uri="{BB962C8B-B14F-4D97-AF65-F5344CB8AC3E}">
        <p14:creationId xmlns:p14="http://schemas.microsoft.com/office/powerpoint/2010/main" val="18398140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Composition / Aggregation</a:t>
            </a:r>
          </a:p>
          <a:p>
            <a:r>
              <a:rPr lang="en-US" baseline="0" dirty="0" smtClean="0"/>
              <a:t>Composition: Needs Parent</a:t>
            </a:r>
          </a:p>
        </p:txBody>
      </p:sp>
      <p:sp>
        <p:nvSpPr>
          <p:cNvPr id="4" name="Slide Number Placeholder 3"/>
          <p:cNvSpPr>
            <a:spLocks noGrp="1"/>
          </p:cNvSpPr>
          <p:nvPr>
            <p:ph type="sldNum" sz="quarter" idx="10"/>
          </p:nvPr>
        </p:nvSpPr>
        <p:spPr/>
        <p:txBody>
          <a:bodyPr/>
          <a:lstStyle/>
          <a:p>
            <a:fld id="{5956B9FD-54B1-4393-8DF7-84B19327CC7E}" type="slidenum">
              <a:rPr lang="en-US" smtClean="0"/>
              <a:t>92</a:t>
            </a:fld>
            <a:endParaRPr lang="en-US"/>
          </a:p>
        </p:txBody>
      </p:sp>
    </p:spTree>
    <p:extLst>
      <p:ext uri="{BB962C8B-B14F-4D97-AF65-F5344CB8AC3E}">
        <p14:creationId xmlns:p14="http://schemas.microsoft.com/office/powerpoint/2010/main" val="11180891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یک تغییر در چندین کلاس</a:t>
            </a:r>
            <a:endParaRPr lang="en-US" baseline="0" dirty="0" smtClean="0"/>
          </a:p>
          <a:p>
            <a:r>
              <a:rPr lang="fa-IR" baseline="0" dirty="0" smtClean="0"/>
              <a:t>زیاده روی در تغییرات واگرا</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93</a:t>
            </a:fld>
            <a:endParaRPr lang="en-US"/>
          </a:p>
        </p:txBody>
      </p:sp>
    </p:spTree>
    <p:extLst>
      <p:ext uri="{BB962C8B-B14F-4D97-AF65-F5344CB8AC3E}">
        <p14:creationId xmlns:p14="http://schemas.microsoft.com/office/powerpoint/2010/main" val="17532533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94</a:t>
            </a:fld>
            <a:endParaRPr lang="en-US"/>
          </a:p>
        </p:txBody>
      </p:sp>
    </p:spTree>
    <p:extLst>
      <p:ext uri="{BB962C8B-B14F-4D97-AF65-F5344CB8AC3E}">
        <p14:creationId xmlns:p14="http://schemas.microsoft.com/office/powerpoint/2010/main" val="41964438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بی فایده ها</a:t>
            </a:r>
          </a:p>
          <a:p>
            <a:r>
              <a:rPr lang="fa-IR" dirty="0" smtClean="0"/>
              <a:t>نبودشون بهتره</a:t>
            </a:r>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95</a:t>
            </a:fld>
            <a:endParaRPr lang="en-US"/>
          </a:p>
        </p:txBody>
      </p:sp>
    </p:spTree>
    <p:extLst>
      <p:ext uri="{BB962C8B-B14F-4D97-AF65-F5344CB8AC3E}">
        <p14:creationId xmlns:p14="http://schemas.microsoft.com/office/powerpoint/2010/main" val="15704939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smtClean="0"/>
              <a:t>کامنت برای وقتیه که کد به راحتی با اسم متغیر معلوم نیست چیکار انجام میده</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96</a:t>
            </a:fld>
            <a:endParaRPr lang="en-US"/>
          </a:p>
        </p:txBody>
      </p:sp>
    </p:spTree>
    <p:extLst>
      <p:ext uri="{BB962C8B-B14F-4D97-AF65-F5344CB8AC3E}">
        <p14:creationId xmlns:p14="http://schemas.microsoft.com/office/powerpoint/2010/main" val="238846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97</a:t>
            </a:fld>
            <a:endParaRPr lang="en-US"/>
          </a:p>
        </p:txBody>
      </p:sp>
    </p:spTree>
    <p:extLst>
      <p:ext uri="{BB962C8B-B14F-4D97-AF65-F5344CB8AC3E}">
        <p14:creationId xmlns:p14="http://schemas.microsoft.com/office/powerpoint/2010/main" val="1517183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6B9FD-54B1-4393-8DF7-84B19327CC7E}" type="slidenum">
              <a:rPr lang="en-US" smtClean="0"/>
              <a:t>98</a:t>
            </a:fld>
            <a:endParaRPr lang="en-US"/>
          </a:p>
        </p:txBody>
      </p:sp>
    </p:spTree>
    <p:extLst>
      <p:ext uri="{BB962C8B-B14F-4D97-AF65-F5344CB8AC3E}">
        <p14:creationId xmlns:p14="http://schemas.microsoft.com/office/powerpoint/2010/main" val="23084889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Substitute Algorithm </a:t>
            </a:r>
            <a:r>
              <a:rPr lang="fa-IR" baseline="0" dirty="0" smtClean="0"/>
              <a:t>الگوریتم جایگزین</a:t>
            </a:r>
            <a:endParaRPr lang="en-US" baseline="0" dirty="0" smtClean="0"/>
          </a:p>
          <a:p>
            <a:r>
              <a:rPr lang="en-US" baseline="0" dirty="0" smtClean="0"/>
              <a:t>Consolidate </a:t>
            </a:r>
            <a:r>
              <a:rPr lang="fa-IR" baseline="0" dirty="0" smtClean="0"/>
              <a:t>یکی کردن </a:t>
            </a:r>
            <a:endParaRPr lang="en-US" baseline="0" dirty="0" smtClean="0"/>
          </a:p>
        </p:txBody>
      </p:sp>
      <p:sp>
        <p:nvSpPr>
          <p:cNvPr id="4" name="Slide Number Placeholder 3"/>
          <p:cNvSpPr>
            <a:spLocks noGrp="1"/>
          </p:cNvSpPr>
          <p:nvPr>
            <p:ph type="sldNum" sz="quarter" idx="10"/>
          </p:nvPr>
        </p:nvSpPr>
        <p:spPr/>
        <p:txBody>
          <a:bodyPr/>
          <a:lstStyle/>
          <a:p>
            <a:fld id="{5956B9FD-54B1-4393-8DF7-84B19327CC7E}" type="slidenum">
              <a:rPr lang="en-US" smtClean="0"/>
              <a:t>99</a:t>
            </a:fld>
            <a:endParaRPr lang="en-US"/>
          </a:p>
        </p:txBody>
      </p:sp>
    </p:spTree>
    <p:extLst>
      <p:ext uri="{BB962C8B-B14F-4D97-AF65-F5344CB8AC3E}">
        <p14:creationId xmlns:p14="http://schemas.microsoft.com/office/powerpoint/2010/main" val="992720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6" name="Rectangle 25"/>
          <p:cNvSpPr/>
          <p:nvPr userDrawn="1"/>
        </p:nvSpPr>
        <p:spPr>
          <a:xfrm>
            <a:off x="6096000" y="3748218"/>
            <a:ext cx="6096000" cy="3109785"/>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655455"/>
            <a:ext cx="6096000" cy="3092761"/>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2192000" cy="655455"/>
          </a:xfrm>
          <a:prstGeom prst="rect">
            <a:avLst/>
          </a:prstGeom>
          <a:solidFill>
            <a:srgbClr val="B2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Title 3"/>
          <p:cNvSpPr>
            <a:spLocks noGrp="1"/>
          </p:cNvSpPr>
          <p:nvPr>
            <p:ph type="title" hasCustomPrompt="1"/>
          </p:nvPr>
        </p:nvSpPr>
        <p:spPr>
          <a:xfrm>
            <a:off x="244496" y="126835"/>
            <a:ext cx="5508343" cy="427048"/>
          </a:xfrm>
        </p:spPr>
        <p:txBody>
          <a:bodyPr lIns="0" rIns="0" anchor="b" anchorCtr="0">
            <a:normAutofit/>
          </a:bodyPr>
          <a:lstStyle>
            <a:lvl1pPr>
              <a:defRPr sz="2800" b="1">
                <a:solidFill>
                  <a:schemeClr val="bg1"/>
                </a:solidFill>
              </a:defRPr>
            </a:lvl1pPr>
          </a:lstStyle>
          <a:p>
            <a:r>
              <a:rPr lang="en-US" dirty="0"/>
              <a:t>CLICK TO EDIT MASTER TITLE STYLE</a:t>
            </a:r>
          </a:p>
        </p:txBody>
      </p:sp>
      <p:sp>
        <p:nvSpPr>
          <p:cNvPr id="16" name="Text Placeholder 3"/>
          <p:cNvSpPr>
            <a:spLocks noGrp="1"/>
          </p:cNvSpPr>
          <p:nvPr>
            <p:ph type="body" sz="half" idx="13"/>
          </p:nvPr>
        </p:nvSpPr>
        <p:spPr>
          <a:xfrm>
            <a:off x="251523" y="795538"/>
            <a:ext cx="2718920" cy="352222"/>
          </a:xfrm>
        </p:spPr>
        <p:txBody>
          <a:bodyPr lIns="0" rIns="0" anchor="ctr" anchorCtr="0">
            <a:normAutofit/>
          </a:bodyPr>
          <a:lstStyle>
            <a:lvl1pPr marL="0" indent="0">
              <a:buNone/>
              <a:defRPr sz="1200" b="1">
                <a:solidFill>
                  <a:srgbClr val="0070C0"/>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1" name="Text Placeholder 3"/>
          <p:cNvSpPr>
            <a:spLocks noGrp="1"/>
          </p:cNvSpPr>
          <p:nvPr>
            <p:ph type="body" sz="half" idx="12"/>
          </p:nvPr>
        </p:nvSpPr>
        <p:spPr>
          <a:xfrm>
            <a:off x="254463" y="1221201"/>
            <a:ext cx="2706624" cy="2339295"/>
          </a:xfrm>
        </p:spPr>
        <p:txBody>
          <a:bodyPr lIns="73152" rIns="0"/>
          <a:lstStyle>
            <a:lvl1pPr marL="0" indent="0" algn="l">
              <a:lnSpc>
                <a:spcPct val="100000"/>
              </a:lnSpc>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22" name="Picture Placeholder 2" descr="An empty placeholder to add an image. Click on the placeholder and select the image that you wish to add"/>
          <p:cNvSpPr>
            <a:spLocks noGrp="1"/>
          </p:cNvSpPr>
          <p:nvPr>
            <p:ph type="pic" idx="1"/>
          </p:nvPr>
        </p:nvSpPr>
        <p:spPr>
          <a:xfrm>
            <a:off x="3156661" y="811991"/>
            <a:ext cx="2794009" cy="2343903"/>
          </a:xfrm>
        </p:spPr>
        <p:txBody>
          <a:bodyPr lIns="0" tIns="0" rIns="0" bIns="0" anchor="ctr" anchorCtr="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3" name="Text Placeholder 3"/>
          <p:cNvSpPr>
            <a:spLocks noGrp="1"/>
          </p:cNvSpPr>
          <p:nvPr>
            <p:ph type="body" sz="half" idx="14"/>
          </p:nvPr>
        </p:nvSpPr>
        <p:spPr>
          <a:xfrm>
            <a:off x="3171459" y="3242255"/>
            <a:ext cx="2792796" cy="292223"/>
          </a:xfrm>
        </p:spPr>
        <p:txBody>
          <a:bodyPr lIns="0" rIns="0">
            <a:normAutofit/>
          </a:bodyPr>
          <a:lstStyle>
            <a:lvl1pPr marL="0" indent="0">
              <a:buNone/>
              <a:defRPr sz="14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0" name="Text Placeholder 3"/>
          <p:cNvSpPr>
            <a:spLocks noGrp="1"/>
          </p:cNvSpPr>
          <p:nvPr>
            <p:ph type="body" sz="half" idx="21"/>
          </p:nvPr>
        </p:nvSpPr>
        <p:spPr>
          <a:xfrm>
            <a:off x="251523" y="3915257"/>
            <a:ext cx="2718919" cy="352222"/>
          </a:xfrm>
        </p:spPr>
        <p:txBody>
          <a:bodyPr lIns="0" rIns="0" anchor="ctr" anchorCtr="0">
            <a:normAutofit/>
          </a:bodyPr>
          <a:lstStyle>
            <a:lvl1pPr marL="0" indent="0">
              <a:buNone/>
              <a:defRPr sz="1200" b="1">
                <a:solidFill>
                  <a:srgbClr val="0070C0"/>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23" name="Text Placeholder 3"/>
          <p:cNvSpPr>
            <a:spLocks noGrp="1"/>
          </p:cNvSpPr>
          <p:nvPr>
            <p:ph type="body" sz="half" idx="20"/>
          </p:nvPr>
        </p:nvSpPr>
        <p:spPr>
          <a:xfrm>
            <a:off x="238278" y="4340920"/>
            <a:ext cx="2732163" cy="2275564"/>
          </a:xfrm>
        </p:spPr>
        <p:txBody>
          <a:bodyPr lIns="73152" rIns="0"/>
          <a:lstStyle>
            <a:lvl1pPr marL="0" indent="0" algn="l">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8" name="Picture Placeholder 2" descr="An empty placeholder to add an image. Click on the placeholder and select the image that you wish to add"/>
          <p:cNvSpPr>
            <a:spLocks noGrp="1"/>
          </p:cNvSpPr>
          <p:nvPr>
            <p:ph type="pic" idx="19"/>
          </p:nvPr>
        </p:nvSpPr>
        <p:spPr>
          <a:xfrm>
            <a:off x="3152606" y="3901121"/>
            <a:ext cx="2798064" cy="2340864"/>
          </a:xfrm>
        </p:spPr>
        <p:txBody>
          <a:bodyPr lIns="0" tIns="0" rIns="0" bIns="0" anchor="ctr" anchorCtr="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4" name="Text Placeholder 3"/>
          <p:cNvSpPr>
            <a:spLocks noGrp="1"/>
          </p:cNvSpPr>
          <p:nvPr>
            <p:ph type="body" sz="half" idx="22"/>
          </p:nvPr>
        </p:nvSpPr>
        <p:spPr>
          <a:xfrm>
            <a:off x="3157513" y="6329607"/>
            <a:ext cx="2768641" cy="292223"/>
          </a:xfrm>
        </p:spPr>
        <p:txBody>
          <a:bodyPr lIns="0" rIns="0">
            <a:normAutofit/>
          </a:bodyPr>
          <a:lstStyle>
            <a:lvl1pPr marL="0" indent="0">
              <a:buNone/>
              <a:defRPr sz="14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6" name="Text Placeholder 3"/>
          <p:cNvSpPr>
            <a:spLocks noGrp="1"/>
          </p:cNvSpPr>
          <p:nvPr>
            <p:ph type="body" sz="half" idx="17"/>
          </p:nvPr>
        </p:nvSpPr>
        <p:spPr>
          <a:xfrm>
            <a:off x="9221784" y="795538"/>
            <a:ext cx="2707481" cy="352222"/>
          </a:xfrm>
        </p:spPr>
        <p:txBody>
          <a:bodyPr lIns="0" rIns="0" anchor="ctr" anchorCtr="0">
            <a:normAutofit/>
          </a:bodyPr>
          <a:lstStyle>
            <a:lvl1pPr marL="0" indent="0">
              <a:buNone/>
              <a:defRPr sz="1200" b="1">
                <a:solidFill>
                  <a:srgbClr val="0070C0"/>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5" name="Text Placeholder 3"/>
          <p:cNvSpPr>
            <a:spLocks noGrp="1"/>
          </p:cNvSpPr>
          <p:nvPr>
            <p:ph type="body" sz="half" idx="16"/>
          </p:nvPr>
        </p:nvSpPr>
        <p:spPr>
          <a:xfrm>
            <a:off x="9222640" y="1221201"/>
            <a:ext cx="2706624" cy="2306926"/>
          </a:xfrm>
        </p:spPr>
        <p:txBody>
          <a:bodyPr lIns="73152" rIns="0"/>
          <a:lstStyle>
            <a:lvl1pPr marL="0" indent="0" algn="l">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4" name="Picture Placeholder 2" descr="An empty placeholder to add an image. Click on the placeholder and select the image that you wish to add"/>
          <p:cNvSpPr>
            <a:spLocks noGrp="1"/>
          </p:cNvSpPr>
          <p:nvPr>
            <p:ph type="pic" idx="15"/>
          </p:nvPr>
        </p:nvSpPr>
        <p:spPr>
          <a:xfrm>
            <a:off x="6229510" y="824780"/>
            <a:ext cx="2798064" cy="2340864"/>
          </a:xfrm>
        </p:spPr>
        <p:txBody>
          <a:bodyPr lIns="0" tIns="0" rIns="0" bIns="0" anchor="ctr" anchorCtr="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7" name="Text Placeholder 3"/>
          <p:cNvSpPr>
            <a:spLocks noGrp="1"/>
          </p:cNvSpPr>
          <p:nvPr>
            <p:ph type="body" sz="half" idx="18"/>
          </p:nvPr>
        </p:nvSpPr>
        <p:spPr>
          <a:xfrm>
            <a:off x="6224258" y="3225464"/>
            <a:ext cx="2788920" cy="292223"/>
          </a:xfrm>
        </p:spPr>
        <p:txBody>
          <a:bodyPr lIns="0" rIns="0">
            <a:normAutofit/>
          </a:bodyPr>
          <a:lstStyle>
            <a:lvl1pPr marL="0" indent="0">
              <a:buNone/>
              <a:defRPr sz="14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4" name="Text Placeholder 3"/>
          <p:cNvSpPr>
            <a:spLocks noGrp="1"/>
          </p:cNvSpPr>
          <p:nvPr>
            <p:ph type="body" sz="half" idx="25"/>
          </p:nvPr>
        </p:nvSpPr>
        <p:spPr>
          <a:xfrm>
            <a:off x="9205600" y="3915257"/>
            <a:ext cx="2730691" cy="352222"/>
          </a:xfrm>
        </p:spPr>
        <p:txBody>
          <a:bodyPr lIns="0" rIns="0" anchor="ctr" anchorCtr="0">
            <a:normAutofit/>
          </a:bodyPr>
          <a:lstStyle>
            <a:lvl1pPr marL="0" indent="0">
              <a:buNone/>
              <a:defRPr sz="1200" b="1">
                <a:solidFill>
                  <a:srgbClr val="0070C0"/>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3" name="Text Placeholder 3"/>
          <p:cNvSpPr>
            <a:spLocks noGrp="1"/>
          </p:cNvSpPr>
          <p:nvPr>
            <p:ph type="body" sz="half" idx="24"/>
          </p:nvPr>
        </p:nvSpPr>
        <p:spPr>
          <a:xfrm>
            <a:off x="9188722" y="4340920"/>
            <a:ext cx="2747569" cy="2275564"/>
          </a:xfrm>
        </p:spPr>
        <p:txBody>
          <a:bodyPr lIns="73152" rIns="0"/>
          <a:lstStyle>
            <a:lvl1pPr marL="0" indent="0" algn="l">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2" name="Picture Placeholder 2" descr="An empty placeholder to add an image. Click on the placeholder and select the image that you wish to add"/>
          <p:cNvSpPr>
            <a:spLocks noGrp="1"/>
          </p:cNvSpPr>
          <p:nvPr>
            <p:ph type="pic" idx="23"/>
          </p:nvPr>
        </p:nvSpPr>
        <p:spPr>
          <a:xfrm>
            <a:off x="6229510" y="3901121"/>
            <a:ext cx="2798064" cy="2340864"/>
          </a:xfrm>
        </p:spPr>
        <p:txBody>
          <a:bodyPr vert="horz" lIns="0" tIns="0" rIns="0" bIns="0" rtlCol="0" anchor="ctr" anchorCtr="1">
            <a:normAutofit/>
          </a:bodyPr>
          <a:lstStyle>
            <a:lvl1pPr>
              <a:defRPr lang="en-US" sz="3200" dirty="0"/>
            </a:lvl1pPr>
          </a:lstStyle>
          <a:p>
            <a:pPr marL="0" lvl="0" indent="0">
              <a:buNone/>
            </a:pPr>
            <a:r>
              <a:rPr lang="en-US" smtClean="0"/>
              <a:t>Click icon to add picture</a:t>
            </a:r>
            <a:endParaRPr lang="en-US" dirty="0"/>
          </a:p>
        </p:txBody>
      </p:sp>
      <p:sp>
        <p:nvSpPr>
          <p:cNvPr id="95" name="Text Placeholder 3"/>
          <p:cNvSpPr>
            <a:spLocks noGrp="1"/>
          </p:cNvSpPr>
          <p:nvPr>
            <p:ph type="body" sz="half" idx="26"/>
          </p:nvPr>
        </p:nvSpPr>
        <p:spPr>
          <a:xfrm>
            <a:off x="6232558" y="6324261"/>
            <a:ext cx="2788920" cy="292223"/>
          </a:xfrm>
        </p:spPr>
        <p:txBody>
          <a:bodyPr lIns="0" rIns="0">
            <a:normAutofit/>
          </a:bodyPr>
          <a:lstStyle>
            <a:lvl1pPr marL="0" indent="0">
              <a:buNone/>
              <a:defRPr sz="14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992998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05" y="2676"/>
            <a:ext cx="12182489" cy="6852650"/>
          </a:xfrm>
          <a:prstGeom prst="rect">
            <a:avLst/>
          </a:prstGeom>
        </p:spPr>
      </p:pic>
      <p:sp>
        <p:nvSpPr>
          <p:cNvPr id="5" name="Rectangle 4"/>
          <p:cNvSpPr/>
          <p:nvPr userDrawn="1"/>
        </p:nvSpPr>
        <p:spPr>
          <a:xfrm>
            <a:off x="7323294" y="261374"/>
            <a:ext cx="4641409" cy="4375172"/>
          </a:xfrm>
          <a:prstGeom prst="rect">
            <a:avLst/>
          </a:prstGeom>
          <a:solidFill>
            <a:srgbClr val="B22F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Title 1"/>
          <p:cNvSpPr>
            <a:spLocks noGrp="1"/>
          </p:cNvSpPr>
          <p:nvPr>
            <p:ph type="title" hasCustomPrompt="1"/>
          </p:nvPr>
        </p:nvSpPr>
        <p:spPr>
          <a:xfrm>
            <a:off x="7396122" y="651258"/>
            <a:ext cx="4434436" cy="1325563"/>
          </a:xfrm>
          <a:noFill/>
        </p:spPr>
        <p:txBody>
          <a:bodyPr>
            <a:normAutofit/>
          </a:bodyPr>
          <a:lstStyle>
            <a:lvl1pPr algn="ctr">
              <a:defRPr sz="3600">
                <a:solidFill>
                  <a:schemeClr val="bg1"/>
                </a:solidFill>
                <a:latin typeface="+mj-lt"/>
                <a:cs typeface="Segoe UI" panose="020B0502040204020203" pitchFamily="34" charset="0"/>
              </a:defRPr>
            </a:lvl1pPr>
          </a:lstStyle>
          <a:p>
            <a:r>
              <a:rPr lang="en-US" dirty="0"/>
              <a:t>CLICK TO EDIT MASTER TITLE STYLE</a:t>
            </a:r>
          </a:p>
        </p:txBody>
      </p:sp>
      <p:sp>
        <p:nvSpPr>
          <p:cNvPr id="9" name="Text Placeholder 3"/>
          <p:cNvSpPr>
            <a:spLocks noGrp="1"/>
          </p:cNvSpPr>
          <p:nvPr>
            <p:ph type="body" sz="half" idx="24"/>
          </p:nvPr>
        </p:nvSpPr>
        <p:spPr>
          <a:xfrm>
            <a:off x="7396123" y="3343478"/>
            <a:ext cx="4434436" cy="819732"/>
          </a:xfrm>
          <a:noFill/>
        </p:spPr>
        <p:txBody>
          <a:bodyPr vert="horz" lIns="91440" tIns="45720" rIns="91440" bIns="45720" rtlCol="0" anchor="t" anchorCtr="0">
            <a:noAutofit/>
          </a:bodyPr>
          <a:lstStyle>
            <a:lvl1pPr>
              <a:defRPr lang="en-US" sz="1800" smtClean="0">
                <a:solidFill>
                  <a:schemeClr val="bg1"/>
                </a:solidFill>
                <a:latin typeface="+mj-lt"/>
                <a:ea typeface="+mj-ea"/>
                <a:cs typeface="Segoe UI" panose="020B0502040204020203" pitchFamily="34" charset="0"/>
              </a:defRPr>
            </a:lvl1pPr>
          </a:lstStyle>
          <a:p>
            <a:pPr marL="0" lvl="0" algn="ctr">
              <a:spcBef>
                <a:spcPct val="0"/>
              </a:spcBef>
              <a:buNone/>
            </a:pPr>
            <a:r>
              <a:rPr lang="en-US" smtClean="0"/>
              <a:t>Edit Master text styles</a:t>
            </a:r>
          </a:p>
        </p:txBody>
      </p:sp>
    </p:spTree>
    <p:extLst>
      <p:ext uri="{BB962C8B-B14F-4D97-AF65-F5344CB8AC3E}">
        <p14:creationId xmlns:p14="http://schemas.microsoft.com/office/powerpoint/2010/main" val="12416412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655456"/>
            <a:ext cx="12192000" cy="620254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2192000" cy="655455"/>
          </a:xfrm>
          <a:prstGeom prst="rect">
            <a:avLst/>
          </a:prstGeom>
          <a:solidFill>
            <a:srgbClr val="B2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endParaRPr lang="en-US" dirty="0"/>
          </a:p>
        </p:txBody>
      </p:sp>
      <p:sp>
        <p:nvSpPr>
          <p:cNvPr id="11" name="Title 3"/>
          <p:cNvSpPr>
            <a:spLocks noGrp="1"/>
          </p:cNvSpPr>
          <p:nvPr>
            <p:ph type="title" hasCustomPrompt="1"/>
          </p:nvPr>
        </p:nvSpPr>
        <p:spPr>
          <a:xfrm>
            <a:off x="249382" y="1"/>
            <a:ext cx="7980218" cy="573578"/>
          </a:xfrm>
        </p:spPr>
        <p:txBody>
          <a:bodyPr lIns="0" rIns="0" anchor="b" anchorCtr="0">
            <a:normAutofit/>
          </a:bodyPr>
          <a:lstStyle>
            <a:lvl1pPr algn="l" rtl="0">
              <a:defRPr sz="2800" b="1">
                <a:solidFill>
                  <a:schemeClr val="bg1"/>
                </a:solidFill>
                <a:latin typeface="IRANSans Medium" panose="02040503050201020203" pitchFamily="18" charset="-78"/>
                <a:cs typeface="IRANSans Medium" panose="02040503050201020203" pitchFamily="18" charset="-78"/>
              </a:defRPr>
            </a:lvl1pPr>
          </a:lstStyle>
          <a:p>
            <a:r>
              <a:rPr lang="en-US" dirty="0"/>
              <a:t>CLICK TO EDIT MASTER TITLE STYLE</a:t>
            </a:r>
          </a:p>
        </p:txBody>
      </p:sp>
      <p:sp>
        <p:nvSpPr>
          <p:cNvPr id="31" name="Text Placeholder 3"/>
          <p:cNvSpPr>
            <a:spLocks noGrp="1"/>
          </p:cNvSpPr>
          <p:nvPr>
            <p:ph type="body" sz="half" idx="12"/>
          </p:nvPr>
        </p:nvSpPr>
        <p:spPr>
          <a:xfrm>
            <a:off x="475488" y="795528"/>
            <a:ext cx="10675305" cy="2778206"/>
          </a:xfrm>
        </p:spPr>
        <p:txBody>
          <a:bodyPr lIns="73152" rIns="0"/>
          <a:lstStyle>
            <a:lvl1pPr marL="0" indent="0" algn="l">
              <a:lnSpc>
                <a:spcPct val="100000"/>
              </a:lnSpc>
              <a:buNone/>
              <a:defRPr sz="1600">
                <a:latin typeface="IRANSans" panose="02040503050201020203" pitchFamily="18" charset="-78"/>
                <a:cs typeface="IRANSans" panose="02040503050201020203" pitchFamily="18"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764822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655456"/>
            <a:ext cx="12192000" cy="620254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12192000" cy="655455"/>
          </a:xfrm>
          <a:prstGeom prst="rect">
            <a:avLst/>
          </a:prstGeom>
          <a:solidFill>
            <a:srgbClr val="B22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1"/>
            <a:endParaRPr lang="en-US" dirty="0"/>
          </a:p>
        </p:txBody>
      </p:sp>
      <p:sp>
        <p:nvSpPr>
          <p:cNvPr id="11" name="Title 3"/>
          <p:cNvSpPr>
            <a:spLocks noGrp="1"/>
          </p:cNvSpPr>
          <p:nvPr>
            <p:ph type="title" hasCustomPrompt="1"/>
          </p:nvPr>
        </p:nvSpPr>
        <p:spPr>
          <a:xfrm>
            <a:off x="249382" y="1"/>
            <a:ext cx="7980218" cy="573578"/>
          </a:xfrm>
        </p:spPr>
        <p:txBody>
          <a:bodyPr lIns="0" rIns="0" anchor="b" anchorCtr="0">
            <a:normAutofit/>
          </a:bodyPr>
          <a:lstStyle>
            <a:lvl1pPr algn="l" rtl="0">
              <a:defRPr sz="2800" b="1">
                <a:solidFill>
                  <a:schemeClr val="bg1"/>
                </a:solidFill>
                <a:latin typeface="IRANSans Medium" panose="02040503050201020203" pitchFamily="18" charset="-78"/>
                <a:cs typeface="IRANSans Medium" panose="02040503050201020203" pitchFamily="18" charset="-78"/>
              </a:defRPr>
            </a:lvl1pPr>
          </a:lstStyle>
          <a:p>
            <a:r>
              <a:rPr lang="en-US" dirty="0"/>
              <a:t>CLICK TO EDIT MASTER TITLE STYLE</a:t>
            </a:r>
          </a:p>
        </p:txBody>
      </p:sp>
      <p:sp>
        <p:nvSpPr>
          <p:cNvPr id="31" name="Text Placeholder 3"/>
          <p:cNvSpPr>
            <a:spLocks noGrp="1"/>
          </p:cNvSpPr>
          <p:nvPr>
            <p:ph type="body" sz="half" idx="12"/>
          </p:nvPr>
        </p:nvSpPr>
        <p:spPr>
          <a:xfrm>
            <a:off x="475488" y="795528"/>
            <a:ext cx="10675305" cy="2778206"/>
          </a:xfrm>
        </p:spPr>
        <p:txBody>
          <a:bodyPr lIns="73152" rIns="0"/>
          <a:lstStyle>
            <a:lvl1pPr marL="0" indent="0" algn="l">
              <a:lnSpc>
                <a:spcPct val="100000"/>
              </a:lnSpc>
              <a:buNone/>
              <a:defRPr sz="1600">
                <a:latin typeface="IRANSans" panose="02040503050201020203" pitchFamily="18" charset="-78"/>
                <a:cs typeface="IRANSans" panose="02040503050201020203" pitchFamily="18"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Tree>
    <p:extLst>
      <p:ext uri="{BB962C8B-B14F-4D97-AF65-F5344CB8AC3E}">
        <p14:creationId xmlns:p14="http://schemas.microsoft.com/office/powerpoint/2010/main" val="929354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318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solidFill>
              </a:defRPr>
            </a:lvl1pPr>
          </a:lstStyle>
          <a:p>
            <a:fld id="{9AB2A8A7-B37D-45A7-8D6A-7A906964CE5E}" type="datetimeFigureOut">
              <a:rPr lang="en-US" smtClean="0"/>
              <a:pPr/>
              <a:t>6/3/2018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solidFill>
              </a:defRPr>
            </a:lvl1pPr>
          </a:lstStyle>
          <a:p>
            <a:r>
              <a:rPr lang="en-US"/>
              <a:t>Add a footer</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B54FFA-1961-40F7-AFD2-26DF888186BC}" type="slidenum">
              <a:rPr lang="en-US" smtClean="0"/>
              <a:pPr/>
              <a:t>‹#›</a:t>
            </a:fld>
            <a:endParaRPr lang="en-US"/>
          </a:p>
        </p:txBody>
      </p:sp>
    </p:spTree>
    <p:extLst>
      <p:ext uri="{BB962C8B-B14F-4D97-AF65-F5344CB8AC3E}">
        <p14:creationId xmlns:p14="http://schemas.microsoft.com/office/powerpoint/2010/main" val="930006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0xaryan.github.io/cv/"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129.png"/></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3.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35.png"/></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9.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0.xml"/><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1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1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7.xml"/><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9.png"/></Relationships>
</file>

<file path=ppt/slides/_rels/slide1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latin typeface="IRANSans" panose="02040503050201020203" pitchFamily="18" charset="-78"/>
                <a:cs typeface="IRANSans" panose="02040503050201020203" pitchFamily="18" charset="-78"/>
              </a:rPr>
              <a:t>Refactoring</a:t>
            </a:r>
            <a:endParaRPr lang="en-US" b="1" dirty="0">
              <a:latin typeface="IRANSans" panose="02040503050201020203" pitchFamily="18" charset="-78"/>
              <a:cs typeface="IRANSans" panose="02040503050201020203" pitchFamily="18" charset="-78"/>
            </a:endParaRPr>
          </a:p>
        </p:txBody>
      </p:sp>
      <p:sp>
        <p:nvSpPr>
          <p:cNvPr id="9" name="Text Placeholder 8"/>
          <p:cNvSpPr>
            <a:spLocks noGrp="1"/>
          </p:cNvSpPr>
          <p:nvPr>
            <p:ph type="body" sz="half" idx="24"/>
          </p:nvPr>
        </p:nvSpPr>
        <p:spPr>
          <a:xfrm>
            <a:off x="7418425" y="1673406"/>
            <a:ext cx="4434436" cy="735497"/>
          </a:xfrm>
        </p:spPr>
        <p:txBody>
          <a:bodyPr/>
          <a:lstStyle/>
          <a:p>
            <a:pPr marL="0" indent="0" algn="ctr">
              <a:lnSpc>
                <a:spcPct val="100000"/>
              </a:lnSpc>
              <a:buNone/>
            </a:pPr>
            <a:r>
              <a:rPr lang="en-US" sz="1600" dirty="0">
                <a:latin typeface="IRANSans Medium" panose="02040503050201020203" pitchFamily="18" charset="-78"/>
                <a:cs typeface="IRANSans Medium" panose="02040503050201020203" pitchFamily="18" charset="-78"/>
              </a:rPr>
              <a:t>Restructuring </a:t>
            </a:r>
            <a:r>
              <a:rPr lang="en-US" sz="1600" dirty="0" smtClean="0">
                <a:latin typeface="IRANSans Medium" panose="02040503050201020203" pitchFamily="18" charset="-78"/>
                <a:cs typeface="IRANSans Medium" panose="02040503050201020203" pitchFamily="18" charset="-78"/>
              </a:rPr>
              <a:t>existing computer code</a:t>
            </a:r>
          </a:p>
          <a:p>
            <a:pPr marL="0" indent="0" algn="ctr">
              <a:lnSpc>
                <a:spcPct val="100000"/>
              </a:lnSpc>
              <a:buNone/>
            </a:pPr>
            <a:r>
              <a:rPr lang="en-US" sz="1600" dirty="0" smtClean="0">
                <a:latin typeface="IRANSans Medium" panose="02040503050201020203" pitchFamily="18" charset="-78"/>
                <a:cs typeface="IRANSans Medium" panose="02040503050201020203" pitchFamily="18" charset="-78"/>
              </a:rPr>
              <a:t>with C# Examples</a:t>
            </a:r>
            <a:endParaRPr lang="en-US" sz="1600" dirty="0">
              <a:latin typeface="IRANSans Medium" panose="02040503050201020203" pitchFamily="18" charset="-78"/>
              <a:cs typeface="IRANSans Medium" panose="02040503050201020203" pitchFamily="18" charset="-78"/>
            </a:endParaRPr>
          </a:p>
        </p:txBody>
      </p:sp>
      <p:sp>
        <p:nvSpPr>
          <p:cNvPr id="4" name="Rectangle 3"/>
          <p:cNvSpPr/>
          <p:nvPr/>
        </p:nvSpPr>
        <p:spPr>
          <a:xfrm>
            <a:off x="7396122" y="3742538"/>
            <a:ext cx="4456739" cy="584775"/>
          </a:xfrm>
          <a:prstGeom prst="rect">
            <a:avLst/>
          </a:prstGeom>
        </p:spPr>
        <p:txBody>
          <a:bodyPr wrap="square" lIns="72000">
            <a:spAutoFit/>
          </a:bodyPr>
          <a:lstStyle/>
          <a:p>
            <a:pPr algn="ctr"/>
            <a:r>
              <a:rPr lang="en-US" sz="1600" b="1" dirty="0" smtClean="0">
                <a:solidFill>
                  <a:schemeClr val="bg1"/>
                </a:solidFill>
                <a:latin typeface="IRANSans Medium" panose="02040503050201020203" pitchFamily="18" charset="-78"/>
                <a:cs typeface="IRANSans Medium" panose="02040503050201020203" pitchFamily="18" charset="-78"/>
              </a:rPr>
              <a:t>Guilan University Computer Group</a:t>
            </a:r>
            <a:endParaRPr lang="en-US" sz="1600" b="1" dirty="0">
              <a:solidFill>
                <a:schemeClr val="bg1"/>
              </a:solidFill>
              <a:latin typeface="IRANSans Medium" panose="02040503050201020203" pitchFamily="18" charset="-78"/>
              <a:cs typeface="IRANSans Medium" panose="02040503050201020203" pitchFamily="18" charset="-78"/>
            </a:endParaRPr>
          </a:p>
          <a:p>
            <a:pPr algn="ctr"/>
            <a:r>
              <a:rPr lang="en-US" sz="1600" b="1" dirty="0" smtClean="0">
                <a:solidFill>
                  <a:schemeClr val="bg1"/>
                </a:solidFill>
                <a:latin typeface="IRANSans Medium" panose="02040503050201020203" pitchFamily="18" charset="-78"/>
                <a:cs typeface="IRANSans Medium" panose="02040503050201020203" pitchFamily="18" charset="-78"/>
              </a:rPr>
              <a:t>Student: </a:t>
            </a:r>
            <a:r>
              <a:rPr lang="en-US" sz="1600" b="1" dirty="0" smtClean="0">
                <a:solidFill>
                  <a:schemeClr val="bg1"/>
                </a:solidFill>
                <a:latin typeface="IRANSans Medium" panose="02040503050201020203" pitchFamily="18" charset="-78"/>
                <a:cs typeface="IRANSans Medium" panose="02040503050201020203" pitchFamily="18" charset="-78"/>
                <a:hlinkClick r:id="rId3"/>
              </a:rPr>
              <a:t>Aryan Ebrahimpour</a:t>
            </a:r>
            <a:endParaRPr lang="en-US" sz="1600" b="1" dirty="0" smtClean="0">
              <a:solidFill>
                <a:schemeClr val="bg1"/>
              </a:solidFill>
              <a:latin typeface="IRANSans Medium" panose="02040503050201020203" pitchFamily="18" charset="-78"/>
              <a:cs typeface="IRANSans Medium" panose="02040503050201020203" pitchFamily="18" charset="-78"/>
            </a:endParaRPr>
          </a:p>
        </p:txBody>
      </p:sp>
    </p:spTree>
    <p:extLst>
      <p:ext uri="{BB962C8B-B14F-4D97-AF65-F5344CB8AC3E}">
        <p14:creationId xmlns:p14="http://schemas.microsoft.com/office/powerpoint/2010/main" val="2579637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(2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DMS Software Reengineering toolkit</a:t>
            </a:r>
          </a:p>
          <a:p>
            <a:pPr marL="342900" indent="-342900">
              <a:buFont typeface="Wingdings" panose="05000000000000000000" pitchFamily="2" charset="2"/>
              <a:buChar char="v"/>
            </a:pPr>
            <a:r>
              <a:rPr lang="en-US" sz="1800" dirty="0" smtClean="0"/>
              <a:t>C++</a:t>
            </a:r>
          </a:p>
          <a:p>
            <a:pPr marL="342900" indent="-342900">
              <a:buFont typeface="Wingdings" panose="05000000000000000000" pitchFamily="2" charset="2"/>
              <a:buChar char="v"/>
            </a:pPr>
            <a:r>
              <a:rPr lang="en-US" sz="1800" dirty="0" smtClean="0"/>
              <a:t>C#</a:t>
            </a:r>
          </a:p>
          <a:p>
            <a:pPr marL="342900" indent="-342900">
              <a:buFont typeface="Wingdings" panose="05000000000000000000" pitchFamily="2" charset="2"/>
              <a:buChar char="v"/>
            </a:pPr>
            <a:r>
              <a:rPr lang="en-US" sz="1800" dirty="0" smtClean="0"/>
              <a:t>Java</a:t>
            </a:r>
          </a:p>
          <a:p>
            <a:pPr marL="342900" indent="-342900">
              <a:buFont typeface="Wingdings" panose="05000000000000000000" pitchFamily="2" charset="2"/>
              <a:buChar char="v"/>
            </a:pPr>
            <a:r>
              <a:rPr lang="en-US" sz="1800" dirty="0" smtClean="0"/>
              <a:t>COBOL</a:t>
            </a:r>
          </a:p>
          <a:p>
            <a:pPr marL="342900" indent="-342900">
              <a:buFont typeface="Wingdings" panose="05000000000000000000" pitchFamily="2" charset="2"/>
              <a:buChar char="v"/>
            </a:pPr>
            <a:r>
              <a:rPr lang="en-US" sz="1800" dirty="0" smtClean="0"/>
              <a:t>SQL</a:t>
            </a:r>
          </a:p>
          <a:p>
            <a:pPr marL="342900" indent="-342900">
              <a:buFont typeface="Wingdings" panose="05000000000000000000" pitchFamily="2" charset="2"/>
              <a:buChar char="v"/>
            </a:pPr>
            <a:r>
              <a:rPr lang="en-US" sz="1800" dirty="0" smtClean="0"/>
              <a:t>HTML</a:t>
            </a:r>
          </a:p>
          <a:p>
            <a:pPr marL="342900" indent="-342900">
              <a:buFont typeface="Wingdings" panose="05000000000000000000" pitchFamily="2" charset="2"/>
              <a:buChar char="v"/>
            </a:pPr>
            <a:r>
              <a:rPr lang="en-US" sz="1800" dirty="0" smtClean="0"/>
              <a:t>Verilog</a:t>
            </a:r>
          </a:p>
          <a:p>
            <a:pPr marL="342900" indent="-342900">
              <a:buFont typeface="Wingdings" panose="05000000000000000000" pitchFamily="2" charset="2"/>
              <a:buChar char="v"/>
            </a:pPr>
            <a:r>
              <a:rPr lang="en-US" sz="1800" dirty="0" smtClean="0"/>
              <a:t>…</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709" y="1345022"/>
            <a:ext cx="6610350" cy="5210175"/>
          </a:xfrm>
          <a:prstGeom prst="rect">
            <a:avLst/>
          </a:prstGeom>
        </p:spPr>
      </p:pic>
    </p:spTree>
    <p:extLst>
      <p:ext uri="{BB962C8B-B14F-4D97-AF65-F5344CB8AC3E}">
        <p14:creationId xmlns:p14="http://schemas.microsoft.com/office/powerpoint/2010/main" val="1320079936"/>
      </p:ext>
    </p:extLst>
  </p:cSld>
  <p:clrMapOvr>
    <a:masterClrMapping/>
  </p:clrMapOvr>
  <p:transition spd="slow">
    <p:cove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Pull up field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29" y="2571859"/>
            <a:ext cx="5091880" cy="34020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629" y="2571858"/>
            <a:ext cx="5091880" cy="3402097"/>
          </a:xfrm>
          <a:prstGeom prst="rect">
            <a:avLst/>
          </a:prstGeom>
        </p:spPr>
      </p:pic>
    </p:spTree>
    <p:extLst>
      <p:ext uri="{BB962C8B-B14F-4D97-AF65-F5344CB8AC3E}">
        <p14:creationId xmlns:p14="http://schemas.microsoft.com/office/powerpoint/2010/main" val="1788083321"/>
      </p:ext>
    </p:extLst>
  </p:cSld>
  <p:clrMapOvr>
    <a:masterClrMapping/>
  </p:clrMapOvr>
  <p:transition spd="slow">
    <p:cove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Pull Up Constructor </a:t>
            </a:r>
            <a:r>
              <a:rPr lang="en-US" sz="2800" b="1" dirty="0" smtClean="0">
                <a:solidFill>
                  <a:schemeClr val="bg1"/>
                </a:solidFill>
              </a:rPr>
              <a:t>Body (Before)</a:t>
            </a:r>
            <a:endParaRPr lang="en-US" sz="3200" b="1" dirty="0"/>
          </a:p>
        </p:txBody>
      </p:sp>
      <p:pic>
        <p:nvPicPr>
          <p:cNvPr id="3" name="Picture 2"/>
          <p:cNvPicPr>
            <a:picLocks noChangeAspect="1"/>
          </p:cNvPicPr>
          <p:nvPr/>
        </p:nvPicPr>
        <p:blipFill>
          <a:blip r:embed="rId3"/>
          <a:stretch>
            <a:fillRect/>
          </a:stretch>
        </p:blipFill>
        <p:spPr>
          <a:xfrm>
            <a:off x="475488" y="2182454"/>
            <a:ext cx="7096125" cy="3181350"/>
          </a:xfrm>
          <a:prstGeom prst="rect">
            <a:avLst/>
          </a:prstGeom>
        </p:spPr>
      </p:pic>
    </p:spTree>
    <p:extLst>
      <p:ext uri="{BB962C8B-B14F-4D97-AF65-F5344CB8AC3E}">
        <p14:creationId xmlns:p14="http://schemas.microsoft.com/office/powerpoint/2010/main" val="3618274790"/>
      </p:ext>
    </p:extLst>
  </p:cSld>
  <p:clrMapOvr>
    <a:masterClrMapping/>
  </p:clrMapOvr>
  <p:transition spd="slow">
    <p:cove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Pull Up Constructor </a:t>
            </a:r>
            <a:r>
              <a:rPr lang="en-US" sz="2800" b="1" dirty="0" smtClean="0">
                <a:solidFill>
                  <a:schemeClr val="bg1"/>
                </a:solidFill>
              </a:rPr>
              <a:t>Body (After)</a:t>
            </a:r>
            <a:endParaRPr lang="en-US" sz="3200" b="1" dirty="0"/>
          </a:p>
        </p:txBody>
      </p:sp>
      <p:pic>
        <p:nvPicPr>
          <p:cNvPr id="5" name="Picture 4"/>
          <p:cNvPicPr>
            <a:picLocks noChangeAspect="1"/>
          </p:cNvPicPr>
          <p:nvPr/>
        </p:nvPicPr>
        <p:blipFill>
          <a:blip r:embed="rId3"/>
          <a:stretch>
            <a:fillRect/>
          </a:stretch>
        </p:blipFill>
        <p:spPr>
          <a:xfrm>
            <a:off x="390986" y="2256657"/>
            <a:ext cx="9305925" cy="2600325"/>
          </a:xfrm>
          <a:prstGeom prst="rect">
            <a:avLst/>
          </a:prstGeom>
        </p:spPr>
      </p:pic>
    </p:spTree>
    <p:extLst>
      <p:ext uri="{BB962C8B-B14F-4D97-AF65-F5344CB8AC3E}">
        <p14:creationId xmlns:p14="http://schemas.microsoft.com/office/powerpoint/2010/main" val="3670656628"/>
      </p:ext>
    </p:extLst>
  </p:cSld>
  <p:clrMapOvr>
    <a:masterClrMapping/>
  </p:clrMapOvr>
  <p:transition spd="slow">
    <p:cove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Form Template Method</a:t>
            </a:r>
            <a:endParaRPr lang="en-US" sz="28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82" y="2757220"/>
            <a:ext cx="6033215" cy="29429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5770" y="2571859"/>
            <a:ext cx="5580305" cy="3128286"/>
          </a:xfrm>
          <a:prstGeom prst="rect">
            <a:avLst/>
          </a:prstGeom>
        </p:spPr>
      </p:pic>
    </p:spTree>
    <p:extLst>
      <p:ext uri="{BB962C8B-B14F-4D97-AF65-F5344CB8AC3E}">
        <p14:creationId xmlns:p14="http://schemas.microsoft.com/office/powerpoint/2010/main" val="3044507579"/>
      </p:ext>
    </p:extLst>
  </p:cSld>
  <p:clrMapOvr>
    <a:masterClrMapping/>
  </p:clrMapOvr>
  <p:transition spd="slow">
    <p:cove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Substitute </a:t>
            </a:r>
            <a:r>
              <a:rPr lang="en-US" sz="2800" b="1" dirty="0" smtClean="0">
                <a:solidFill>
                  <a:schemeClr val="bg1"/>
                </a:solidFill>
              </a:rPr>
              <a:t>Algorithm (Before)</a:t>
            </a:r>
            <a:endParaRPr lang="en-US" sz="3200" b="1" dirty="0"/>
          </a:p>
        </p:txBody>
      </p:sp>
      <p:pic>
        <p:nvPicPr>
          <p:cNvPr id="3" name="Picture 2"/>
          <p:cNvPicPr>
            <a:picLocks noChangeAspect="1"/>
          </p:cNvPicPr>
          <p:nvPr/>
        </p:nvPicPr>
        <p:blipFill>
          <a:blip r:embed="rId3"/>
          <a:stretch>
            <a:fillRect/>
          </a:stretch>
        </p:blipFill>
        <p:spPr>
          <a:xfrm>
            <a:off x="475488" y="1366684"/>
            <a:ext cx="5620512" cy="5306848"/>
          </a:xfrm>
          <a:prstGeom prst="rect">
            <a:avLst/>
          </a:prstGeom>
        </p:spPr>
      </p:pic>
    </p:spTree>
    <p:extLst>
      <p:ext uri="{BB962C8B-B14F-4D97-AF65-F5344CB8AC3E}">
        <p14:creationId xmlns:p14="http://schemas.microsoft.com/office/powerpoint/2010/main" val="3721481198"/>
      </p:ext>
    </p:extLst>
  </p:cSld>
  <p:clrMapOvr>
    <a:masterClrMapping/>
  </p:clrMapOvr>
  <p:transition spd="slow">
    <p:cove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Substitute </a:t>
            </a:r>
            <a:r>
              <a:rPr lang="en-US" sz="2800" b="1" dirty="0" smtClean="0">
                <a:solidFill>
                  <a:schemeClr val="bg1"/>
                </a:solidFill>
              </a:rPr>
              <a:t>Algorithm (After)</a:t>
            </a:r>
            <a:endParaRPr lang="en-US" sz="3200" b="1" dirty="0"/>
          </a:p>
        </p:txBody>
      </p:sp>
      <p:pic>
        <p:nvPicPr>
          <p:cNvPr id="5" name="Picture 4"/>
          <p:cNvPicPr>
            <a:picLocks noChangeAspect="1"/>
          </p:cNvPicPr>
          <p:nvPr/>
        </p:nvPicPr>
        <p:blipFill>
          <a:blip r:embed="rId3"/>
          <a:stretch>
            <a:fillRect/>
          </a:stretch>
        </p:blipFill>
        <p:spPr>
          <a:xfrm>
            <a:off x="475488" y="1700981"/>
            <a:ext cx="9925050" cy="4419600"/>
          </a:xfrm>
          <a:prstGeom prst="rect">
            <a:avLst/>
          </a:prstGeom>
        </p:spPr>
      </p:pic>
    </p:spTree>
    <p:extLst>
      <p:ext uri="{BB962C8B-B14F-4D97-AF65-F5344CB8AC3E}">
        <p14:creationId xmlns:p14="http://schemas.microsoft.com/office/powerpoint/2010/main" val="4131873344"/>
      </p:ext>
    </p:extLst>
  </p:cSld>
  <p:clrMapOvr>
    <a:masterClrMapping/>
  </p:clrMapOvr>
  <p:transition spd="slow">
    <p:cove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Consolidate Conditional </a:t>
            </a:r>
            <a:r>
              <a:rPr lang="en-US" sz="2800" b="1" dirty="0" smtClean="0">
                <a:solidFill>
                  <a:schemeClr val="bg1"/>
                </a:solidFill>
              </a:rPr>
              <a:t>Expression (Before)</a:t>
            </a:r>
            <a:endParaRPr lang="en-US" sz="3200" b="1" dirty="0"/>
          </a:p>
        </p:txBody>
      </p:sp>
      <p:pic>
        <p:nvPicPr>
          <p:cNvPr id="3" name="Picture 2"/>
          <p:cNvPicPr>
            <a:picLocks noChangeAspect="1"/>
          </p:cNvPicPr>
          <p:nvPr/>
        </p:nvPicPr>
        <p:blipFill>
          <a:blip r:embed="rId3"/>
          <a:stretch>
            <a:fillRect/>
          </a:stretch>
        </p:blipFill>
        <p:spPr>
          <a:xfrm>
            <a:off x="475488" y="1454290"/>
            <a:ext cx="5571129" cy="5261143"/>
          </a:xfrm>
          <a:prstGeom prst="rect">
            <a:avLst/>
          </a:prstGeom>
        </p:spPr>
      </p:pic>
    </p:spTree>
    <p:extLst>
      <p:ext uri="{BB962C8B-B14F-4D97-AF65-F5344CB8AC3E}">
        <p14:creationId xmlns:p14="http://schemas.microsoft.com/office/powerpoint/2010/main" val="107197032"/>
      </p:ext>
    </p:extLst>
  </p:cSld>
  <p:clrMapOvr>
    <a:masterClrMapping/>
  </p:clrMapOvr>
  <p:transition spd="slow">
    <p:cove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Consolidate Conditional </a:t>
            </a:r>
            <a:r>
              <a:rPr lang="en-US" sz="2800" b="1" dirty="0" smtClean="0">
                <a:solidFill>
                  <a:schemeClr val="bg1"/>
                </a:solidFill>
              </a:rPr>
              <a:t>Expression (After)</a:t>
            </a:r>
            <a:endParaRPr lang="en-US" sz="3200" b="1" dirty="0"/>
          </a:p>
        </p:txBody>
      </p:sp>
      <p:pic>
        <p:nvPicPr>
          <p:cNvPr id="5" name="Picture 4"/>
          <p:cNvPicPr>
            <a:picLocks noChangeAspect="1"/>
          </p:cNvPicPr>
          <p:nvPr/>
        </p:nvPicPr>
        <p:blipFill>
          <a:blip r:embed="rId3"/>
          <a:stretch>
            <a:fillRect/>
          </a:stretch>
        </p:blipFill>
        <p:spPr>
          <a:xfrm>
            <a:off x="475488" y="2270790"/>
            <a:ext cx="5162550" cy="3476625"/>
          </a:xfrm>
          <a:prstGeom prst="rect">
            <a:avLst/>
          </a:prstGeom>
        </p:spPr>
      </p:pic>
    </p:spTree>
    <p:extLst>
      <p:ext uri="{BB962C8B-B14F-4D97-AF65-F5344CB8AC3E}">
        <p14:creationId xmlns:p14="http://schemas.microsoft.com/office/powerpoint/2010/main" val="3065405857"/>
      </p:ext>
    </p:extLst>
  </p:cSld>
  <p:clrMapOvr>
    <a:masterClrMapping/>
  </p:clrMapOvr>
  <p:transition spd="slow">
    <p:cove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Consolidate </a:t>
            </a:r>
            <a:r>
              <a:rPr lang="en-US" sz="2800" b="1" dirty="0" smtClean="0">
                <a:solidFill>
                  <a:schemeClr val="bg1"/>
                </a:solidFill>
              </a:rPr>
              <a:t>Duplicate Conditional Expression (Before)</a:t>
            </a:r>
            <a:endParaRPr lang="en-US" sz="3200" b="1" dirty="0"/>
          </a:p>
        </p:txBody>
      </p:sp>
      <p:pic>
        <p:nvPicPr>
          <p:cNvPr id="5" name="Picture 4"/>
          <p:cNvPicPr>
            <a:picLocks noChangeAspect="1"/>
          </p:cNvPicPr>
          <p:nvPr/>
        </p:nvPicPr>
        <p:blipFill>
          <a:blip r:embed="rId3"/>
          <a:stretch>
            <a:fillRect/>
          </a:stretch>
        </p:blipFill>
        <p:spPr>
          <a:xfrm>
            <a:off x="754012" y="2032051"/>
            <a:ext cx="4076700" cy="3305175"/>
          </a:xfrm>
          <a:prstGeom prst="rect">
            <a:avLst/>
          </a:prstGeom>
        </p:spPr>
      </p:pic>
    </p:spTree>
    <p:extLst>
      <p:ext uri="{BB962C8B-B14F-4D97-AF65-F5344CB8AC3E}">
        <p14:creationId xmlns:p14="http://schemas.microsoft.com/office/powerpoint/2010/main" val="2167398524"/>
      </p:ext>
    </p:extLst>
  </p:cSld>
  <p:clrMapOvr>
    <a:masterClrMapping/>
  </p:clrMapOvr>
  <p:transition spd="slow">
    <p:cove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Consolidate </a:t>
            </a:r>
            <a:r>
              <a:rPr lang="en-US" sz="2800" b="1" dirty="0" smtClean="0">
                <a:solidFill>
                  <a:schemeClr val="bg1"/>
                </a:solidFill>
              </a:rPr>
              <a:t>Duplicate Conditional Expression (After)</a:t>
            </a:r>
            <a:endParaRPr lang="en-US" sz="3200" b="1" dirty="0"/>
          </a:p>
        </p:txBody>
      </p:sp>
      <p:pic>
        <p:nvPicPr>
          <p:cNvPr id="3" name="Picture 2"/>
          <p:cNvPicPr>
            <a:picLocks noChangeAspect="1"/>
          </p:cNvPicPr>
          <p:nvPr/>
        </p:nvPicPr>
        <p:blipFill>
          <a:blip r:embed="rId3"/>
          <a:stretch>
            <a:fillRect/>
          </a:stretch>
        </p:blipFill>
        <p:spPr>
          <a:xfrm>
            <a:off x="694249" y="2124690"/>
            <a:ext cx="3724275" cy="3257550"/>
          </a:xfrm>
          <a:prstGeom prst="rect">
            <a:avLst/>
          </a:prstGeom>
        </p:spPr>
      </p:pic>
    </p:spTree>
    <p:extLst>
      <p:ext uri="{BB962C8B-B14F-4D97-AF65-F5344CB8AC3E}">
        <p14:creationId xmlns:p14="http://schemas.microsoft.com/office/powerpoint/2010/main" val="3613101228"/>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(3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Eclipse Based </a:t>
            </a:r>
          </a:p>
          <a:p>
            <a:pPr marL="342900" indent="-342900">
              <a:buFont typeface="Wingdings" panose="05000000000000000000" pitchFamily="2" charset="2"/>
              <a:buChar char="v"/>
            </a:pPr>
            <a:r>
              <a:rPr lang="en-US" sz="1800" dirty="0" smtClean="0"/>
              <a:t>Eclipse (Java, PHP, Ruby , …)</a:t>
            </a:r>
          </a:p>
          <a:p>
            <a:pPr marL="342900" indent="-342900">
              <a:buFont typeface="Wingdings" panose="05000000000000000000" pitchFamily="2" charset="2"/>
              <a:buChar char="v"/>
            </a:pPr>
            <a:r>
              <a:rPr lang="en-US" sz="1800" dirty="0" err="1" smtClean="0"/>
              <a:t>PyDev</a:t>
            </a:r>
            <a:r>
              <a:rPr lang="en-US" sz="1800" dirty="0" smtClean="0"/>
              <a:t> (for Python)</a:t>
            </a:r>
          </a:p>
          <a:p>
            <a:pPr marL="342900" indent="-342900">
              <a:buFont typeface="Wingdings" panose="05000000000000000000" pitchFamily="2" charset="2"/>
              <a:buChar char="v"/>
            </a:pPr>
            <a:r>
              <a:rPr lang="en-US" sz="1800" dirty="0" err="1" smtClean="0"/>
              <a:t>Photran</a:t>
            </a:r>
            <a:r>
              <a:rPr lang="en-US" sz="1800" dirty="0" smtClean="0"/>
              <a:t> (a Fortran plugin for Eclipse)</a:t>
            </a:r>
          </a:p>
          <a:p>
            <a:pPr marL="342900" indent="-342900">
              <a:buFont typeface="Wingdings" panose="05000000000000000000" pitchFamily="2" charset="2"/>
              <a:buChar char="v"/>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3331" y="1340567"/>
            <a:ext cx="8610303" cy="5517433"/>
          </a:xfrm>
          <a:prstGeom prst="rect">
            <a:avLst/>
          </a:prstGeom>
        </p:spPr>
      </p:pic>
    </p:spTree>
    <p:extLst>
      <p:ext uri="{BB962C8B-B14F-4D97-AF65-F5344CB8AC3E}">
        <p14:creationId xmlns:p14="http://schemas.microsoft.com/office/powerpoint/2010/main" val="915697210"/>
      </p:ext>
    </p:extLst>
  </p:cSld>
  <p:clrMapOvr>
    <a:masterClrMapping/>
  </p:clrMapOvr>
  <p:transition spd="slow">
    <p:cove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4127091"/>
          </a:xfrm>
        </p:spPr>
        <p:txBody>
          <a:bodyPr anchor="t">
            <a:normAutofit/>
          </a:bodyPr>
          <a:lstStyle/>
          <a:p>
            <a:r>
              <a:rPr lang="en-US" sz="3200" b="1" dirty="0" smtClean="0"/>
              <a:t>Data Class</a:t>
            </a:r>
          </a:p>
          <a:p>
            <a:pPr marL="285750" indent="-285750">
              <a:buFont typeface="Wingdings" panose="05000000000000000000" pitchFamily="2" charset="2"/>
              <a:buChar char="v"/>
            </a:pPr>
            <a:r>
              <a:rPr lang="en-US" sz="1400" dirty="0" smtClean="0"/>
              <a:t>Classes </a:t>
            </a:r>
            <a:r>
              <a:rPr lang="en-US" sz="1400" dirty="0"/>
              <a:t>that contains only fields and crude methods for accessing them (getters and setters). </a:t>
            </a:r>
            <a:endParaRPr lang="en-US" sz="1400" dirty="0" smtClean="0"/>
          </a:p>
          <a:p>
            <a:pPr marL="285750" indent="-285750">
              <a:buFont typeface="Wingdings" panose="05000000000000000000" pitchFamily="2" charset="2"/>
              <a:buChar char="v"/>
            </a:pPr>
            <a:r>
              <a:rPr lang="en-US" sz="1400" dirty="0" smtClean="0"/>
              <a:t>Use properties instead of public </a:t>
            </a:r>
            <a:r>
              <a:rPr lang="en-US" sz="1400" dirty="0"/>
              <a:t>fields using </a:t>
            </a:r>
            <a:r>
              <a:rPr lang="en-US" sz="1400" b="1" dirty="0" smtClean="0"/>
              <a:t>Encapsulate Field</a:t>
            </a:r>
            <a:r>
              <a:rPr lang="en-US" sz="1400" dirty="0" smtClean="0"/>
              <a:t>.</a:t>
            </a:r>
          </a:p>
          <a:p>
            <a:pPr marL="285750" indent="-285750">
              <a:buFont typeface="Wingdings" panose="05000000000000000000" pitchFamily="2" charset="2"/>
              <a:buChar char="v"/>
            </a:pPr>
            <a:r>
              <a:rPr lang="en-US" sz="1400" dirty="0" smtClean="0"/>
              <a:t>Any data store collections? </a:t>
            </a:r>
            <a:r>
              <a:rPr lang="en-US" sz="1400" dirty="0"/>
              <a:t>Use </a:t>
            </a:r>
            <a:r>
              <a:rPr lang="en-US" sz="1400" b="1" dirty="0"/>
              <a:t>Encapsulate </a:t>
            </a:r>
            <a:r>
              <a:rPr lang="en-US" sz="1400" b="1" dirty="0" smtClean="0"/>
              <a:t>Collection.</a:t>
            </a:r>
          </a:p>
          <a:p>
            <a:pPr marL="285750" indent="-285750">
              <a:buFont typeface="Wingdings" panose="05000000000000000000" pitchFamily="2" charset="2"/>
              <a:buChar char="v"/>
            </a:pPr>
            <a:r>
              <a:rPr lang="en-US" sz="1400" dirty="0"/>
              <a:t>Functionality that would be better located in the data class </a:t>
            </a:r>
            <a:r>
              <a:rPr lang="en-US" sz="1400" dirty="0" smtClean="0"/>
              <a:t>itself? </a:t>
            </a:r>
            <a:r>
              <a:rPr lang="en-US" sz="1400" b="1" dirty="0" smtClean="0"/>
              <a:t>Move Method </a:t>
            </a:r>
            <a:r>
              <a:rPr lang="en-US" sz="1400" dirty="0" smtClean="0"/>
              <a:t>or</a:t>
            </a:r>
            <a:r>
              <a:rPr lang="en-US" sz="1400" b="1" dirty="0" smtClean="0"/>
              <a:t> Extract Method.</a:t>
            </a:r>
          </a:p>
          <a:p>
            <a:pPr marL="285750" indent="-285750">
              <a:buFont typeface="Wingdings" panose="05000000000000000000" pitchFamily="2" charset="2"/>
              <a:buChar char="v"/>
            </a:pPr>
            <a:r>
              <a:rPr lang="en-US" sz="1400" dirty="0" smtClean="0"/>
              <a:t>Get rid of old method with broad access to data?</a:t>
            </a:r>
            <a:r>
              <a:rPr lang="en-US" sz="1400" b="1" dirty="0" smtClean="0"/>
              <a:t> Remove setting method </a:t>
            </a:r>
            <a:r>
              <a:rPr lang="en-US" sz="1400" dirty="0" smtClean="0"/>
              <a:t>and</a:t>
            </a:r>
            <a:r>
              <a:rPr lang="en-US" sz="1400" b="1" dirty="0" smtClean="0"/>
              <a:t> Hide method.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1" y="3655833"/>
            <a:ext cx="5433849" cy="32603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0805" y="3655834"/>
            <a:ext cx="5478408" cy="3287044"/>
          </a:xfrm>
          <a:prstGeom prst="rect">
            <a:avLst/>
          </a:prstGeom>
        </p:spPr>
      </p:pic>
    </p:spTree>
    <p:extLst>
      <p:ext uri="{BB962C8B-B14F-4D97-AF65-F5344CB8AC3E}">
        <p14:creationId xmlns:p14="http://schemas.microsoft.com/office/powerpoint/2010/main" val="38420263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smtClean="0">
                <a:solidFill>
                  <a:schemeClr val="bg1"/>
                </a:solidFill>
              </a:rPr>
              <a:t>Encapsulate Field</a:t>
            </a:r>
            <a:endParaRPr lang="en-US" sz="3200" b="1" dirty="0"/>
          </a:p>
        </p:txBody>
      </p:sp>
      <p:pic>
        <p:nvPicPr>
          <p:cNvPr id="5" name="Picture 4"/>
          <p:cNvPicPr>
            <a:picLocks noChangeAspect="1"/>
          </p:cNvPicPr>
          <p:nvPr/>
        </p:nvPicPr>
        <p:blipFill>
          <a:blip r:embed="rId3"/>
          <a:stretch>
            <a:fillRect/>
          </a:stretch>
        </p:blipFill>
        <p:spPr>
          <a:xfrm>
            <a:off x="475488" y="1588633"/>
            <a:ext cx="3200400" cy="1457325"/>
          </a:xfrm>
          <a:prstGeom prst="rect">
            <a:avLst/>
          </a:prstGeom>
        </p:spPr>
      </p:pic>
      <p:pic>
        <p:nvPicPr>
          <p:cNvPr id="6" name="Picture 5"/>
          <p:cNvPicPr>
            <a:picLocks noChangeAspect="1"/>
          </p:cNvPicPr>
          <p:nvPr/>
        </p:nvPicPr>
        <p:blipFill>
          <a:blip r:embed="rId4"/>
          <a:stretch>
            <a:fillRect/>
          </a:stretch>
        </p:blipFill>
        <p:spPr>
          <a:xfrm>
            <a:off x="475488" y="3267907"/>
            <a:ext cx="4038600" cy="3333750"/>
          </a:xfrm>
          <a:prstGeom prst="rect">
            <a:avLst/>
          </a:prstGeom>
        </p:spPr>
      </p:pic>
    </p:spTree>
    <p:extLst>
      <p:ext uri="{BB962C8B-B14F-4D97-AF65-F5344CB8AC3E}">
        <p14:creationId xmlns:p14="http://schemas.microsoft.com/office/powerpoint/2010/main" val="1037477090"/>
      </p:ext>
    </p:extLst>
  </p:cSld>
  <p:clrMapOvr>
    <a:masterClrMapping/>
  </p:clrMapOvr>
  <p:transition spd="slow">
    <p:cove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Hide Method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225" y="2928322"/>
            <a:ext cx="2543175" cy="21812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219" y="2928321"/>
            <a:ext cx="2543175" cy="2181225"/>
          </a:xfrm>
          <a:prstGeom prst="rect">
            <a:avLst/>
          </a:prstGeom>
        </p:spPr>
      </p:pic>
    </p:spTree>
    <p:extLst>
      <p:ext uri="{BB962C8B-B14F-4D97-AF65-F5344CB8AC3E}">
        <p14:creationId xmlns:p14="http://schemas.microsoft.com/office/powerpoint/2010/main" val="4235606129"/>
      </p:ext>
    </p:extLst>
  </p:cSld>
  <p:clrMapOvr>
    <a:masterClrMapping/>
  </p:clrMapOvr>
  <p:transition spd="slow">
    <p:cove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Remove Setting Method</a:t>
            </a:r>
            <a:endParaRPr lang="en-US" sz="28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721" y="2756412"/>
            <a:ext cx="3619500" cy="21907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850" y="2756412"/>
            <a:ext cx="3619500" cy="2190750"/>
          </a:xfrm>
          <a:prstGeom prst="rect">
            <a:avLst/>
          </a:prstGeom>
        </p:spPr>
      </p:pic>
    </p:spTree>
    <p:extLst>
      <p:ext uri="{BB962C8B-B14F-4D97-AF65-F5344CB8AC3E}">
        <p14:creationId xmlns:p14="http://schemas.microsoft.com/office/powerpoint/2010/main" val="2736849862"/>
      </p:ext>
    </p:extLst>
  </p:cSld>
  <p:clrMapOvr>
    <a:masterClrMapping/>
  </p:clrMapOvr>
  <p:transition spd="slow">
    <p:cove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9"/>
            <a:ext cx="11519831" cy="2416278"/>
          </a:xfrm>
        </p:spPr>
        <p:txBody>
          <a:bodyPr anchor="t">
            <a:normAutofit/>
          </a:bodyPr>
          <a:lstStyle/>
          <a:p>
            <a:r>
              <a:rPr lang="en-US" sz="3200" b="1" dirty="0" smtClean="0"/>
              <a:t>Dead Code</a:t>
            </a:r>
          </a:p>
          <a:p>
            <a:pPr marL="285750" indent="-285750">
              <a:buFont typeface="Wingdings" panose="05000000000000000000" pitchFamily="2" charset="2"/>
              <a:buChar char="v"/>
            </a:pPr>
            <a:r>
              <a:rPr lang="en-US" sz="1400" dirty="0"/>
              <a:t>A variable, parameter, field, method or class is no longer used (usually because it is obsolete</a:t>
            </a:r>
            <a:r>
              <a:rPr lang="en-US" sz="1400" dirty="0" smtClean="0"/>
              <a:t>).</a:t>
            </a:r>
          </a:p>
          <a:p>
            <a:pPr marL="285750" indent="-285750">
              <a:buFont typeface="Wingdings" panose="05000000000000000000" pitchFamily="2" charset="2"/>
              <a:buChar char="v"/>
            </a:pPr>
            <a:r>
              <a:rPr lang="en-US" sz="1400" dirty="0" smtClean="0"/>
              <a:t>Quickest way: Use an IDE</a:t>
            </a:r>
          </a:p>
          <a:p>
            <a:pPr marL="285750" indent="-285750">
              <a:buFont typeface="Wingdings" panose="05000000000000000000" pitchFamily="2" charset="2"/>
              <a:buChar char="v"/>
            </a:pPr>
            <a:r>
              <a:rPr lang="en-US" sz="1400" dirty="0" smtClean="0"/>
              <a:t>Delete unneeded code</a:t>
            </a:r>
          </a:p>
          <a:p>
            <a:pPr marL="285750" indent="-285750">
              <a:buFont typeface="Wingdings" panose="05000000000000000000" pitchFamily="2" charset="2"/>
              <a:buChar char="v"/>
            </a:pPr>
            <a:r>
              <a:rPr lang="en-US" sz="1400" dirty="0" smtClean="0"/>
              <a:t>Mark code as </a:t>
            </a:r>
            <a:r>
              <a:rPr lang="en-US" sz="1400" b="1" dirty="0" smtClean="0"/>
              <a:t>Obsolete</a:t>
            </a:r>
            <a:r>
              <a:rPr lang="en-US" sz="1400" dirty="0" smtClean="0"/>
              <a:t> and remove after a breaking change.</a:t>
            </a:r>
          </a:p>
          <a:p>
            <a:pPr marL="285750" indent="-285750">
              <a:buFont typeface="Wingdings" panose="05000000000000000000" pitchFamily="2" charset="2"/>
              <a:buChar char="v"/>
            </a:pPr>
            <a:r>
              <a:rPr lang="en-US" sz="1400" dirty="0" smtClean="0"/>
              <a:t>Use </a:t>
            </a:r>
            <a:r>
              <a:rPr lang="en-US" sz="1400" b="1" dirty="0" smtClean="0"/>
              <a:t>Inline Class</a:t>
            </a:r>
            <a:r>
              <a:rPr lang="en-US" sz="1400" dirty="0" smtClean="0"/>
              <a:t>, </a:t>
            </a:r>
            <a:r>
              <a:rPr lang="en-US" sz="1400" b="1" dirty="0" smtClean="0"/>
              <a:t>Collapse Hierarchy</a:t>
            </a:r>
            <a:r>
              <a:rPr lang="en-US" sz="1400" dirty="0" smtClean="0"/>
              <a:t>, </a:t>
            </a:r>
            <a:r>
              <a:rPr lang="en-US" sz="1400" b="1" dirty="0" smtClean="0"/>
              <a:t>Remove Parameter.</a:t>
            </a:r>
          </a:p>
          <a:p>
            <a:pPr marL="285750" indent="-285750">
              <a:buFont typeface="Wingdings" panose="05000000000000000000" pitchFamily="2" charset="2"/>
              <a:buChar char="v"/>
            </a:pPr>
            <a:endParaRPr lang="en-US" sz="1400" b="1"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61" y="3655833"/>
            <a:ext cx="5433849" cy="32603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806" y="3655834"/>
            <a:ext cx="5478406" cy="3287044"/>
          </a:xfrm>
          <a:prstGeom prst="rect">
            <a:avLst/>
          </a:prstGeom>
        </p:spPr>
      </p:pic>
    </p:spTree>
    <p:extLst>
      <p:ext uri="{BB962C8B-B14F-4D97-AF65-F5344CB8AC3E}">
        <p14:creationId xmlns:p14="http://schemas.microsoft.com/office/powerpoint/2010/main" val="407872420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smtClean="0">
                <a:solidFill>
                  <a:schemeClr val="bg1"/>
                </a:solidFill>
              </a:rPr>
              <a:t>Mark code as Obsolete</a:t>
            </a:r>
            <a:endParaRPr lang="en-US" sz="3200" b="1" dirty="0"/>
          </a:p>
        </p:txBody>
      </p:sp>
      <p:pic>
        <p:nvPicPr>
          <p:cNvPr id="3" name="Picture 2"/>
          <p:cNvPicPr>
            <a:picLocks noChangeAspect="1"/>
          </p:cNvPicPr>
          <p:nvPr/>
        </p:nvPicPr>
        <p:blipFill>
          <a:blip r:embed="rId3"/>
          <a:stretch>
            <a:fillRect/>
          </a:stretch>
        </p:blipFill>
        <p:spPr>
          <a:xfrm>
            <a:off x="553372" y="1682238"/>
            <a:ext cx="8705850" cy="4476750"/>
          </a:xfrm>
          <a:prstGeom prst="rect">
            <a:avLst/>
          </a:prstGeom>
        </p:spPr>
      </p:pic>
    </p:spTree>
    <p:extLst>
      <p:ext uri="{BB962C8B-B14F-4D97-AF65-F5344CB8AC3E}">
        <p14:creationId xmlns:p14="http://schemas.microsoft.com/office/powerpoint/2010/main" val="3747328448"/>
      </p:ext>
    </p:extLst>
  </p:cSld>
  <p:clrMapOvr>
    <a:masterClrMapping/>
  </p:clrMapOvr>
  <p:transition spd="slow">
    <p:cove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smtClean="0"/>
              <a:t>Lazy Class</a:t>
            </a:r>
          </a:p>
          <a:p>
            <a:pPr marL="285750" indent="-285750">
              <a:buFont typeface="Wingdings" panose="05000000000000000000" pitchFamily="2" charset="2"/>
              <a:buChar char="v"/>
            </a:pPr>
            <a:r>
              <a:rPr lang="en-US" sz="1400" dirty="0"/>
              <a:t>Understanding and maintaining classes always costs time and money. </a:t>
            </a:r>
            <a:endParaRPr lang="en-US" sz="1400" dirty="0" smtClean="0"/>
          </a:p>
          <a:p>
            <a:pPr marL="285750" indent="-285750">
              <a:buFont typeface="Wingdings" panose="05000000000000000000" pitchFamily="2" charset="2"/>
              <a:buChar char="v"/>
            </a:pPr>
            <a:r>
              <a:rPr lang="en-US" sz="1400" dirty="0"/>
              <a:t>I</a:t>
            </a:r>
            <a:r>
              <a:rPr lang="en-US" sz="1400" dirty="0" smtClean="0"/>
              <a:t>f </a:t>
            </a:r>
            <a:r>
              <a:rPr lang="en-US" sz="1400" dirty="0"/>
              <a:t>a class doesn't do enough to earn your attention, it should be deleted</a:t>
            </a:r>
            <a:r>
              <a:rPr lang="en-US" sz="1400" dirty="0" smtClean="0"/>
              <a:t>.</a:t>
            </a:r>
          </a:p>
          <a:p>
            <a:pPr marL="285750" indent="-285750">
              <a:buFont typeface="Wingdings" panose="05000000000000000000" pitchFamily="2" charset="2"/>
              <a:buChar char="v"/>
            </a:pPr>
            <a:r>
              <a:rPr lang="en-US" sz="1400" dirty="0" smtClean="0"/>
              <a:t>Use</a:t>
            </a:r>
            <a:r>
              <a:rPr lang="en-US" sz="1400" b="1" dirty="0" smtClean="0"/>
              <a:t> Inline class </a:t>
            </a:r>
            <a:r>
              <a:rPr lang="en-US" sz="1400" dirty="0" smtClean="0"/>
              <a:t>and</a:t>
            </a:r>
            <a:r>
              <a:rPr lang="en-US" sz="1400" b="1" dirty="0" smtClean="0"/>
              <a:t> Collapse Hierarchy.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56" y="3518181"/>
            <a:ext cx="5433848" cy="32603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594" y="3491447"/>
            <a:ext cx="5478406" cy="3287043"/>
          </a:xfrm>
          <a:prstGeom prst="rect">
            <a:avLst/>
          </a:prstGeom>
        </p:spPr>
      </p:pic>
    </p:spTree>
    <p:extLst>
      <p:ext uri="{BB962C8B-B14F-4D97-AF65-F5344CB8AC3E}">
        <p14:creationId xmlns:p14="http://schemas.microsoft.com/office/powerpoint/2010/main" val="18253296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a:t>Speculative </a:t>
            </a:r>
            <a:r>
              <a:rPr lang="en-US" sz="3200" b="1" dirty="0" smtClean="0"/>
              <a:t>Generality</a:t>
            </a:r>
          </a:p>
          <a:p>
            <a:pPr marL="285750" indent="-285750">
              <a:buFont typeface="Wingdings" panose="05000000000000000000" pitchFamily="2" charset="2"/>
              <a:buChar char="v"/>
            </a:pPr>
            <a:r>
              <a:rPr lang="en-US" sz="1400" dirty="0" smtClean="0"/>
              <a:t>There is an unused class, method, field or parameter.</a:t>
            </a:r>
          </a:p>
          <a:p>
            <a:pPr marL="285750" indent="-285750">
              <a:buFont typeface="Wingdings" panose="05000000000000000000" pitchFamily="2" charset="2"/>
              <a:buChar char="v"/>
            </a:pPr>
            <a:r>
              <a:rPr lang="en-US" sz="1400" dirty="0" smtClean="0"/>
              <a:t>Created to </a:t>
            </a:r>
            <a:r>
              <a:rPr lang="en-US" sz="1400" dirty="0"/>
              <a:t>support anticipated future features that never get </a:t>
            </a:r>
            <a:r>
              <a:rPr lang="en-US" sz="1400" dirty="0" smtClean="0"/>
              <a:t>implemented.</a:t>
            </a:r>
          </a:p>
          <a:p>
            <a:pPr marL="285750" indent="-285750">
              <a:buFont typeface="Wingdings" panose="05000000000000000000" pitchFamily="2" charset="2"/>
              <a:buChar char="v"/>
            </a:pPr>
            <a:r>
              <a:rPr lang="en-US" sz="1400" dirty="0" smtClean="0"/>
              <a:t>Use</a:t>
            </a:r>
            <a:r>
              <a:rPr lang="en-US" sz="1400" b="1" dirty="0" smtClean="0"/>
              <a:t> Inline class, Collapse Hierarchy, Inline Method, Remove Parameter.</a:t>
            </a:r>
          </a:p>
          <a:p>
            <a:pPr marL="285750" indent="-285750">
              <a:buFont typeface="Wingdings" panose="05000000000000000000" pitchFamily="2" charset="2"/>
              <a:buChar char="v"/>
            </a:pPr>
            <a:r>
              <a:rPr lang="en-US" sz="1400" dirty="0" smtClean="0"/>
              <a:t>Unused fields can simply be deleted.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48" y="3518181"/>
            <a:ext cx="5433848" cy="32603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594" y="3491447"/>
            <a:ext cx="5478405" cy="3287043"/>
          </a:xfrm>
          <a:prstGeom prst="rect">
            <a:avLst/>
          </a:prstGeom>
        </p:spPr>
      </p:pic>
    </p:spTree>
    <p:extLst>
      <p:ext uri="{BB962C8B-B14F-4D97-AF65-F5344CB8AC3E}">
        <p14:creationId xmlns:p14="http://schemas.microsoft.com/office/powerpoint/2010/main" val="26061350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080387" y="838199"/>
            <a:ext cx="7568688" cy="5838825"/>
          </a:xfrm>
        </p:spPr>
        <p:txBody>
          <a:bodyPr anchor="ctr">
            <a:normAutofit/>
          </a:bodyPr>
          <a:lstStyle/>
          <a:p>
            <a:pPr algn="ctr"/>
            <a:r>
              <a:rPr lang="en-US" sz="4000" dirty="0">
                <a:latin typeface="IRANSans Medium" panose="02040503050201020203" pitchFamily="18" charset="-78"/>
                <a:cs typeface="IRANSans Medium" panose="02040503050201020203" pitchFamily="18" charset="-78"/>
              </a:rPr>
              <a:t>Couplers</a:t>
            </a:r>
            <a:endParaRPr lang="fa-IR" sz="4000" dirty="0" smtClean="0">
              <a:latin typeface="IRANSans Medium" panose="02040503050201020203" pitchFamily="18" charset="-78"/>
              <a:cs typeface="IRANSans Medium" panose="02040503050201020203" pitchFamily="18" charset="-78"/>
            </a:endParaRPr>
          </a:p>
          <a:p>
            <a:pPr algn="ctr"/>
            <a:r>
              <a:rPr lang="en-US" sz="1400" dirty="0"/>
              <a:t>All the smells in this group contribute to excessive coupling between classes or show what happens if coupling is replaced by excessive delegation.</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 y="1090611"/>
            <a:ext cx="3048000" cy="5334000"/>
          </a:xfrm>
          <a:prstGeom prst="rect">
            <a:avLst/>
          </a:prstGeom>
        </p:spPr>
      </p:pic>
    </p:spTree>
    <p:extLst>
      <p:ext uri="{BB962C8B-B14F-4D97-AF65-F5344CB8AC3E}">
        <p14:creationId xmlns:p14="http://schemas.microsoft.com/office/powerpoint/2010/main" val="41813933"/>
      </p:ext>
    </p:extLst>
  </p:cSld>
  <p:clrMapOvr>
    <a:masterClrMapping/>
  </p:clrMapOvr>
  <p:transition spd="slow">
    <p:cove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a:t>Feature </a:t>
            </a:r>
            <a:r>
              <a:rPr lang="en-US" sz="3200" b="1" dirty="0" smtClean="0"/>
              <a:t>Envy</a:t>
            </a:r>
          </a:p>
          <a:p>
            <a:pPr marL="285750" indent="-285750">
              <a:buFont typeface="Wingdings" panose="05000000000000000000" pitchFamily="2" charset="2"/>
              <a:buChar char="v"/>
            </a:pPr>
            <a:r>
              <a:rPr lang="en-US" sz="1400" dirty="0"/>
              <a:t>A method accesses the data of another object more than its own data</a:t>
            </a:r>
            <a:r>
              <a:rPr lang="en-US" sz="1400" dirty="0" smtClean="0"/>
              <a:t>.</a:t>
            </a:r>
            <a:endParaRPr lang="fa-IR" sz="1400" dirty="0" smtClean="0"/>
          </a:p>
          <a:p>
            <a:pPr marL="285750" indent="-285750">
              <a:buFont typeface="Wingdings" panose="05000000000000000000" pitchFamily="2" charset="2"/>
              <a:buChar char="v"/>
            </a:pPr>
            <a:r>
              <a:rPr lang="en-US" sz="1400" dirty="0"/>
              <a:t>If a method clearly should be moved to another place, use </a:t>
            </a:r>
            <a:r>
              <a:rPr lang="en-US" sz="1400" b="1" dirty="0"/>
              <a:t>Move Method</a:t>
            </a:r>
            <a:r>
              <a:rPr lang="en-US" sz="1400" dirty="0" smtClean="0"/>
              <a:t>.</a:t>
            </a:r>
          </a:p>
          <a:p>
            <a:pPr marL="285750" indent="-285750">
              <a:buFont typeface="Wingdings" panose="05000000000000000000" pitchFamily="2" charset="2"/>
              <a:buChar char="v"/>
            </a:pPr>
            <a:r>
              <a:rPr lang="en-US" sz="1400" dirty="0"/>
              <a:t>If only part of a method accesses the data of another object, use </a:t>
            </a:r>
            <a:r>
              <a:rPr lang="en-US" sz="1400" b="1" dirty="0"/>
              <a:t>Extract Method </a:t>
            </a:r>
            <a:r>
              <a:rPr lang="en-US" sz="1400" dirty="0"/>
              <a:t>to move the part in </a:t>
            </a:r>
            <a:r>
              <a:rPr lang="en-US" sz="1400" dirty="0" smtClean="0"/>
              <a:t>question</a:t>
            </a:r>
            <a:r>
              <a:rPr lang="en-US" sz="1400" dirty="0"/>
              <a:t>.</a:t>
            </a:r>
            <a:endParaRPr lang="en-US" sz="14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65391"/>
            <a:ext cx="3706500" cy="2223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500" y="4175641"/>
            <a:ext cx="4470598" cy="268235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4595" y="4324668"/>
            <a:ext cx="3973840" cy="2384303"/>
          </a:xfrm>
          <a:prstGeom prst="rect">
            <a:avLst/>
          </a:prstGeom>
        </p:spPr>
      </p:pic>
    </p:spTree>
    <p:extLst>
      <p:ext uri="{BB962C8B-B14F-4D97-AF65-F5344CB8AC3E}">
        <p14:creationId xmlns:p14="http://schemas.microsoft.com/office/powerpoint/2010/main" val="27836968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(4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IntelliJ Based </a:t>
            </a:r>
          </a:p>
          <a:p>
            <a:pPr marL="342900" indent="-342900">
              <a:buFont typeface="Wingdings" panose="05000000000000000000" pitchFamily="2" charset="2"/>
              <a:buChar char="v"/>
            </a:pPr>
            <a:r>
              <a:rPr lang="en-US" sz="1800" dirty="0" smtClean="0"/>
              <a:t>IntelliJ IDEA (Java)</a:t>
            </a:r>
          </a:p>
          <a:p>
            <a:pPr marL="342900" indent="-342900">
              <a:buFont typeface="Wingdings" panose="05000000000000000000" pitchFamily="2" charset="2"/>
              <a:buChar char="v"/>
            </a:pPr>
            <a:r>
              <a:rPr lang="en-US" sz="1800" dirty="0" err="1" smtClean="0"/>
              <a:t>PyCharm</a:t>
            </a:r>
            <a:r>
              <a:rPr lang="en-US" sz="1800" dirty="0" smtClean="0"/>
              <a:t> (Python)</a:t>
            </a:r>
          </a:p>
          <a:p>
            <a:pPr marL="342900" indent="-342900">
              <a:buFont typeface="Wingdings" panose="05000000000000000000" pitchFamily="2" charset="2"/>
              <a:buChar char="v"/>
            </a:pPr>
            <a:r>
              <a:rPr lang="en-US" sz="1800" dirty="0" err="1" smtClean="0"/>
              <a:t>WebStorm</a:t>
            </a:r>
            <a:r>
              <a:rPr lang="en-US" sz="1800" dirty="0" smtClean="0"/>
              <a:t> (</a:t>
            </a:r>
            <a:r>
              <a:rPr lang="en-US" sz="1800" dirty="0" err="1" smtClean="0"/>
              <a:t>Js</a:t>
            </a:r>
            <a:r>
              <a:rPr lang="en-US" sz="1800" dirty="0" smtClean="0"/>
              <a:t>)</a:t>
            </a:r>
          </a:p>
          <a:p>
            <a:pPr marL="342900" indent="-342900">
              <a:buFont typeface="Wingdings" panose="05000000000000000000" pitchFamily="2" charset="2"/>
              <a:buChar char="v"/>
            </a:pPr>
            <a:r>
              <a:rPr lang="en-US" sz="1800" dirty="0" smtClean="0"/>
              <a:t>Android Studio (Java)</a:t>
            </a:r>
          </a:p>
          <a:p>
            <a:pPr marL="342900" indent="-342900">
              <a:buFont typeface="Wingdings" panose="05000000000000000000" pitchFamily="2" charset="2"/>
              <a:buChar char="v"/>
            </a:pP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316" y="993058"/>
            <a:ext cx="9991867" cy="5766619"/>
          </a:xfrm>
          <a:prstGeom prst="rect">
            <a:avLst/>
          </a:prstGeom>
        </p:spPr>
      </p:pic>
    </p:spTree>
    <p:extLst>
      <p:ext uri="{BB962C8B-B14F-4D97-AF65-F5344CB8AC3E}">
        <p14:creationId xmlns:p14="http://schemas.microsoft.com/office/powerpoint/2010/main" val="1650437104"/>
      </p:ext>
    </p:extLst>
  </p:cSld>
  <p:clrMapOvr>
    <a:masterClrMapping/>
  </p:clrMapOvr>
  <p:transition spd="slow">
    <p:cove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a:t>Inappropriate </a:t>
            </a:r>
            <a:r>
              <a:rPr lang="en-US" sz="3200" b="1" dirty="0" smtClean="0"/>
              <a:t>Intimacy</a:t>
            </a:r>
          </a:p>
          <a:p>
            <a:pPr marL="285750" indent="-285750">
              <a:buFont typeface="Wingdings" panose="05000000000000000000" pitchFamily="2" charset="2"/>
              <a:buChar char="v"/>
            </a:pPr>
            <a:r>
              <a:rPr lang="en-US" sz="1400" dirty="0"/>
              <a:t>One class uses the internal fields and methods of another class</a:t>
            </a:r>
            <a:r>
              <a:rPr lang="en-US" sz="1400" dirty="0" smtClean="0"/>
              <a:t>.</a:t>
            </a:r>
            <a:endParaRPr lang="fa-IR" sz="1400" dirty="0" smtClean="0"/>
          </a:p>
          <a:p>
            <a:pPr marL="285750" indent="-285750">
              <a:buFont typeface="Wingdings" panose="05000000000000000000" pitchFamily="2" charset="2"/>
              <a:buChar char="v"/>
            </a:pPr>
            <a:r>
              <a:rPr lang="en-US" sz="1400" dirty="0" smtClean="0"/>
              <a:t>Simplest solution, </a:t>
            </a:r>
            <a:r>
              <a:rPr lang="en-US" sz="1400" dirty="0"/>
              <a:t>use </a:t>
            </a:r>
            <a:r>
              <a:rPr lang="en-US" sz="1400" b="1" dirty="0"/>
              <a:t>Move </a:t>
            </a:r>
            <a:r>
              <a:rPr lang="en-US" sz="1400" b="1" dirty="0" smtClean="0"/>
              <a:t>Method and Move Field</a:t>
            </a:r>
            <a:r>
              <a:rPr lang="en-US" sz="1400" dirty="0" smtClean="0"/>
              <a:t>.</a:t>
            </a:r>
          </a:p>
          <a:p>
            <a:pPr marL="285750" indent="-285750">
              <a:buFont typeface="Wingdings" panose="05000000000000000000" pitchFamily="2" charset="2"/>
              <a:buChar char="v"/>
            </a:pPr>
            <a:r>
              <a:rPr lang="en-US" sz="1400" dirty="0"/>
              <a:t>If the classes are mutually interdependent, you should use </a:t>
            </a:r>
            <a:r>
              <a:rPr lang="en-US" sz="1400" b="1" dirty="0"/>
              <a:t>Change</a:t>
            </a:r>
            <a:r>
              <a:rPr lang="en-US" sz="1400" dirty="0"/>
              <a:t> </a:t>
            </a:r>
            <a:r>
              <a:rPr lang="en-US" sz="1400" b="1" dirty="0"/>
              <a:t>Bidirectional Association to Unidirectional</a:t>
            </a:r>
            <a:r>
              <a:rPr lang="en-US" sz="1400" dirty="0" smtClean="0"/>
              <a:t>.</a:t>
            </a:r>
          </a:p>
          <a:p>
            <a:pPr marL="285750" indent="-285750">
              <a:buFont typeface="Wingdings" panose="05000000000000000000" pitchFamily="2" charset="2"/>
              <a:buChar char="v"/>
            </a:pPr>
            <a:r>
              <a:rPr lang="en-US" sz="1400" dirty="0"/>
              <a:t>If this "intimacy" is between a subclass and the superclass, consider </a:t>
            </a:r>
            <a:r>
              <a:rPr lang="en-US" sz="1400" b="1" dirty="0"/>
              <a:t>Replace Delegation with Inheritance</a:t>
            </a:r>
            <a:r>
              <a:rPr lang="en-US" sz="1400" dirty="0"/>
              <a:t>.</a:t>
            </a:r>
            <a:endParaRPr lang="en-US" sz="14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65391"/>
            <a:ext cx="3706500" cy="2223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500" y="4175641"/>
            <a:ext cx="4470598" cy="268235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4596" y="4324668"/>
            <a:ext cx="3973838" cy="2384303"/>
          </a:xfrm>
          <a:prstGeom prst="rect">
            <a:avLst/>
          </a:prstGeom>
        </p:spPr>
      </p:pic>
    </p:spTree>
    <p:extLst>
      <p:ext uri="{BB962C8B-B14F-4D97-AF65-F5344CB8AC3E}">
        <p14:creationId xmlns:p14="http://schemas.microsoft.com/office/powerpoint/2010/main" val="12743913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Change Bidirectional Association to Unidirectional</a:t>
            </a:r>
            <a:endParaRPr lang="en-US" sz="28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008" y="2571859"/>
            <a:ext cx="6352263" cy="9384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7008" y="4126241"/>
            <a:ext cx="6352263" cy="938401"/>
          </a:xfrm>
          <a:prstGeom prst="rect">
            <a:avLst/>
          </a:prstGeom>
        </p:spPr>
      </p:pic>
    </p:spTree>
    <p:extLst>
      <p:ext uri="{BB962C8B-B14F-4D97-AF65-F5344CB8AC3E}">
        <p14:creationId xmlns:p14="http://schemas.microsoft.com/office/powerpoint/2010/main" val="2180614513"/>
      </p:ext>
    </p:extLst>
  </p:cSld>
  <p:clrMapOvr>
    <a:masterClrMapping/>
  </p:clrMapOvr>
  <p:transition spd="slow">
    <p:cove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Replace Delegation with Inheritance</a:t>
            </a:r>
            <a:endParaRPr lang="en-US" sz="2800" b="1"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27" y="2841577"/>
            <a:ext cx="5338694" cy="26781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6356" y="2494086"/>
            <a:ext cx="2258690" cy="3373179"/>
          </a:xfrm>
          <a:prstGeom prst="rect">
            <a:avLst/>
          </a:prstGeom>
        </p:spPr>
      </p:pic>
    </p:spTree>
    <p:extLst>
      <p:ext uri="{BB962C8B-B14F-4D97-AF65-F5344CB8AC3E}">
        <p14:creationId xmlns:p14="http://schemas.microsoft.com/office/powerpoint/2010/main" val="2882226505"/>
      </p:ext>
    </p:extLst>
  </p:cSld>
  <p:clrMapOvr>
    <a:masterClrMapping/>
  </p:clrMapOvr>
  <p:transition spd="slow">
    <p:cove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a:t>Incomplete Library Class</a:t>
            </a:r>
            <a:endParaRPr lang="en-US" sz="3200" b="1" dirty="0" smtClean="0"/>
          </a:p>
          <a:p>
            <a:pPr marL="285750" indent="-285750">
              <a:buFont typeface="Wingdings" panose="05000000000000000000" pitchFamily="2" charset="2"/>
              <a:buChar char="v"/>
            </a:pPr>
            <a:r>
              <a:rPr lang="en-US" sz="1400" dirty="0"/>
              <a:t>Sooner or later, libraries stop meeting user needs. </a:t>
            </a:r>
            <a:endParaRPr lang="en-US" sz="1400" dirty="0" smtClean="0"/>
          </a:p>
          <a:p>
            <a:pPr marL="285750" indent="-285750">
              <a:buFont typeface="Wingdings" panose="05000000000000000000" pitchFamily="2" charset="2"/>
              <a:buChar char="v"/>
            </a:pPr>
            <a:r>
              <a:rPr lang="en-US" sz="1400" dirty="0"/>
              <a:t>The only solution to the problem – changing the library – is often impossible since the library is read-only</a:t>
            </a:r>
            <a:r>
              <a:rPr lang="en-US" sz="1400" dirty="0" smtClean="0"/>
              <a:t>.</a:t>
            </a:r>
          </a:p>
          <a:p>
            <a:pPr marL="285750" indent="-285750">
              <a:buFont typeface="Wingdings" panose="05000000000000000000" pitchFamily="2" charset="2"/>
              <a:buChar char="v"/>
            </a:pPr>
            <a:r>
              <a:rPr lang="en-US" sz="1400" dirty="0"/>
              <a:t>To introduce a few methods to a library class, use </a:t>
            </a:r>
            <a:r>
              <a:rPr lang="en-US" sz="1400" b="1" dirty="0"/>
              <a:t>Introduce Foreign Method</a:t>
            </a:r>
            <a:r>
              <a:rPr lang="en-US" sz="1400" dirty="0" smtClean="0"/>
              <a:t>.</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In C# syntax, you can use </a:t>
            </a:r>
            <a:r>
              <a:rPr lang="en-US" i="1" u="sng" dirty="0">
                <a:latin typeface="IRANSans" panose="02040503050201020203" pitchFamily="18" charset="-78"/>
                <a:cs typeface="IRANSans" panose="02040503050201020203" pitchFamily="18" charset="-78"/>
              </a:rPr>
              <a:t>Extension Methods</a:t>
            </a:r>
            <a:r>
              <a:rPr lang="en-US" dirty="0">
                <a:latin typeface="IRANSans" panose="02040503050201020203" pitchFamily="18" charset="-78"/>
                <a:cs typeface="IRANSans" panose="02040503050201020203" pitchFamily="18" charset="-78"/>
              </a:rPr>
              <a:t>.</a:t>
            </a:r>
          </a:p>
          <a:p>
            <a:pPr marL="285750" indent="-285750">
              <a:buFont typeface="Wingdings" panose="05000000000000000000" pitchFamily="2" charset="2"/>
              <a:buChar char="v"/>
            </a:pPr>
            <a:r>
              <a:rPr lang="en-US" sz="1400" dirty="0"/>
              <a:t>For big changes in a class library, use </a:t>
            </a:r>
            <a:r>
              <a:rPr lang="en-US" sz="1400" b="1" dirty="0"/>
              <a:t>Introduce Local Extension</a:t>
            </a:r>
            <a:r>
              <a:rPr lang="en-US" sz="1400" dirty="0"/>
              <a:t>.</a:t>
            </a:r>
            <a:endParaRPr lang="en-US" sz="14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394" y="3582875"/>
            <a:ext cx="5171768" cy="31030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8862" y="3667432"/>
            <a:ext cx="5186514" cy="3111909"/>
          </a:xfrm>
          <a:prstGeom prst="rect">
            <a:avLst/>
          </a:prstGeom>
        </p:spPr>
      </p:pic>
    </p:spTree>
    <p:extLst>
      <p:ext uri="{BB962C8B-B14F-4D97-AF65-F5344CB8AC3E}">
        <p14:creationId xmlns:p14="http://schemas.microsoft.com/office/powerpoint/2010/main" val="5196206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Introduce Foreign </a:t>
            </a:r>
            <a:r>
              <a:rPr lang="en-US" sz="2800" b="1" dirty="0" smtClean="0">
                <a:solidFill>
                  <a:schemeClr val="bg1"/>
                </a:solidFill>
              </a:rPr>
              <a:t>Method (Before)</a:t>
            </a:r>
            <a:endParaRPr lang="en-US" sz="3200" b="1" dirty="0"/>
          </a:p>
        </p:txBody>
      </p:sp>
      <p:pic>
        <p:nvPicPr>
          <p:cNvPr id="5" name="Picture 4"/>
          <p:cNvPicPr>
            <a:picLocks noChangeAspect="1"/>
          </p:cNvPicPr>
          <p:nvPr/>
        </p:nvPicPr>
        <p:blipFill>
          <a:blip r:embed="rId3"/>
          <a:stretch>
            <a:fillRect/>
          </a:stretch>
        </p:blipFill>
        <p:spPr>
          <a:xfrm>
            <a:off x="475488" y="2436557"/>
            <a:ext cx="6877050" cy="3086100"/>
          </a:xfrm>
          <a:prstGeom prst="rect">
            <a:avLst/>
          </a:prstGeom>
        </p:spPr>
      </p:pic>
    </p:spTree>
    <p:extLst>
      <p:ext uri="{BB962C8B-B14F-4D97-AF65-F5344CB8AC3E}">
        <p14:creationId xmlns:p14="http://schemas.microsoft.com/office/powerpoint/2010/main" val="3238009360"/>
      </p:ext>
    </p:extLst>
  </p:cSld>
  <p:clrMapOvr>
    <a:masterClrMapping/>
  </p:clrMapOvr>
  <p:transition spd="slow">
    <p:cove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Introduce Foreign </a:t>
            </a:r>
            <a:r>
              <a:rPr lang="en-US" sz="2800" b="1" dirty="0" smtClean="0">
                <a:solidFill>
                  <a:schemeClr val="bg1"/>
                </a:solidFill>
              </a:rPr>
              <a:t>Method (After)</a:t>
            </a:r>
            <a:endParaRPr lang="en-US" sz="3200" b="1" dirty="0"/>
          </a:p>
        </p:txBody>
      </p:sp>
      <p:pic>
        <p:nvPicPr>
          <p:cNvPr id="3" name="Picture 2"/>
          <p:cNvPicPr>
            <a:picLocks noChangeAspect="1"/>
          </p:cNvPicPr>
          <p:nvPr/>
        </p:nvPicPr>
        <p:blipFill>
          <a:blip r:embed="rId3"/>
          <a:stretch>
            <a:fillRect/>
          </a:stretch>
        </p:blipFill>
        <p:spPr>
          <a:xfrm>
            <a:off x="475488" y="1848465"/>
            <a:ext cx="6686550" cy="3200400"/>
          </a:xfrm>
          <a:prstGeom prst="rect">
            <a:avLst/>
          </a:prstGeom>
        </p:spPr>
      </p:pic>
      <p:pic>
        <p:nvPicPr>
          <p:cNvPr id="6" name="Picture 5"/>
          <p:cNvPicPr>
            <a:picLocks noChangeAspect="1"/>
          </p:cNvPicPr>
          <p:nvPr/>
        </p:nvPicPr>
        <p:blipFill>
          <a:blip r:embed="rId4"/>
          <a:stretch>
            <a:fillRect/>
          </a:stretch>
        </p:blipFill>
        <p:spPr>
          <a:xfrm>
            <a:off x="401279" y="4945164"/>
            <a:ext cx="6591300" cy="1647825"/>
          </a:xfrm>
          <a:prstGeom prst="rect">
            <a:avLst/>
          </a:prstGeom>
        </p:spPr>
      </p:pic>
    </p:spTree>
    <p:extLst>
      <p:ext uri="{BB962C8B-B14F-4D97-AF65-F5344CB8AC3E}">
        <p14:creationId xmlns:p14="http://schemas.microsoft.com/office/powerpoint/2010/main" val="2921493598"/>
      </p:ext>
    </p:extLst>
  </p:cSld>
  <p:clrMapOvr>
    <a:masterClrMapping/>
  </p:clrMapOvr>
  <p:transition spd="slow">
    <p:cove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a:solidFill>
                  <a:schemeClr val="bg1"/>
                </a:solidFill>
              </a:rPr>
              <a:t>Introduce </a:t>
            </a:r>
            <a:r>
              <a:rPr lang="en-US" sz="2800" b="1" dirty="0" smtClean="0">
                <a:solidFill>
                  <a:schemeClr val="bg1"/>
                </a:solidFill>
              </a:rPr>
              <a:t>Local Extensions</a:t>
            </a:r>
            <a:endParaRPr lang="en-US" sz="3200" b="1" dirty="0"/>
          </a:p>
        </p:txBody>
      </p:sp>
      <p:pic>
        <p:nvPicPr>
          <p:cNvPr id="5" name="Picture 4"/>
          <p:cNvPicPr>
            <a:picLocks noChangeAspect="1"/>
          </p:cNvPicPr>
          <p:nvPr/>
        </p:nvPicPr>
        <p:blipFill>
          <a:blip r:embed="rId3"/>
          <a:stretch>
            <a:fillRect/>
          </a:stretch>
        </p:blipFill>
        <p:spPr>
          <a:xfrm>
            <a:off x="583483" y="1514628"/>
            <a:ext cx="7524750" cy="4752975"/>
          </a:xfrm>
          <a:prstGeom prst="rect">
            <a:avLst/>
          </a:prstGeom>
        </p:spPr>
      </p:pic>
    </p:spTree>
    <p:extLst>
      <p:ext uri="{BB962C8B-B14F-4D97-AF65-F5344CB8AC3E}">
        <p14:creationId xmlns:p14="http://schemas.microsoft.com/office/powerpoint/2010/main" val="2697889159"/>
      </p:ext>
    </p:extLst>
  </p:cSld>
  <p:clrMapOvr>
    <a:masterClrMapping/>
  </p:clrMapOvr>
  <p:transition spd="slow">
    <p:cove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a:t>Message </a:t>
            </a:r>
            <a:r>
              <a:rPr lang="en-US" sz="3200" b="1" dirty="0" smtClean="0"/>
              <a:t>Chains</a:t>
            </a:r>
          </a:p>
          <a:p>
            <a:pPr marL="285750" indent="-285750">
              <a:buFont typeface="Wingdings" panose="05000000000000000000" pitchFamily="2" charset="2"/>
              <a:buChar char="v"/>
            </a:pPr>
            <a:r>
              <a:rPr lang="en-US" sz="1400" dirty="0" smtClean="0"/>
              <a:t>In code, you see a series of calls like this: A().B().C().D()…</a:t>
            </a:r>
          </a:p>
          <a:p>
            <a:pPr marL="285750" indent="-285750">
              <a:buFont typeface="Wingdings" panose="05000000000000000000" pitchFamily="2" charset="2"/>
              <a:buChar char="v"/>
            </a:pPr>
            <a:r>
              <a:rPr lang="en-US" sz="1400" dirty="0" smtClean="0"/>
              <a:t>To delete a Chain, use </a:t>
            </a:r>
            <a:r>
              <a:rPr lang="en-US" sz="1400" b="1" dirty="0" smtClean="0"/>
              <a:t>Hide Delegate</a:t>
            </a:r>
            <a:r>
              <a:rPr lang="en-US" sz="1400" dirty="0" smtClean="0"/>
              <a:t>.</a:t>
            </a:r>
          </a:p>
          <a:p>
            <a:pPr marL="285750" indent="-285750">
              <a:buFont typeface="Wingdings" panose="05000000000000000000" pitchFamily="2" charset="2"/>
              <a:buChar char="v"/>
            </a:pPr>
            <a:r>
              <a:rPr lang="en-US" sz="1400" dirty="0" smtClean="0"/>
              <a:t>Why </a:t>
            </a:r>
            <a:r>
              <a:rPr lang="en-US" sz="1400" dirty="0"/>
              <a:t>the end object is being </a:t>
            </a:r>
            <a:r>
              <a:rPr lang="en-US" sz="1400" dirty="0" smtClean="0"/>
              <a:t>used? </a:t>
            </a:r>
          </a:p>
          <a:p>
            <a:pPr marL="285750" indent="-285750">
              <a:buFont typeface="Wingdings" panose="05000000000000000000" pitchFamily="2" charset="2"/>
              <a:buChar char="v"/>
            </a:pPr>
            <a:r>
              <a:rPr lang="en-US" sz="1400" b="1" dirty="0"/>
              <a:t>Extract Method </a:t>
            </a:r>
            <a:r>
              <a:rPr lang="en-US" sz="1400" dirty="0"/>
              <a:t>for this </a:t>
            </a:r>
            <a:r>
              <a:rPr lang="en-US" sz="1400" dirty="0" smtClean="0"/>
              <a:t>functionality, and then</a:t>
            </a:r>
          </a:p>
          <a:p>
            <a:pPr marL="285750" indent="-285750">
              <a:buFont typeface="Wingdings" panose="05000000000000000000" pitchFamily="2" charset="2"/>
              <a:buChar char="v"/>
            </a:pPr>
            <a:r>
              <a:rPr lang="en-US" sz="1400" dirty="0" smtClean="0"/>
              <a:t>Move </a:t>
            </a:r>
            <a:r>
              <a:rPr lang="en-US" sz="1400" dirty="0"/>
              <a:t>it to the beginning of the chain, by using </a:t>
            </a:r>
            <a:r>
              <a:rPr lang="en-US" sz="1400" b="1" dirty="0"/>
              <a:t>Move Method</a:t>
            </a:r>
            <a:r>
              <a:rPr lang="en-US" sz="1400" dirty="0"/>
              <a:t>.</a:t>
            </a:r>
            <a:endParaRPr lang="en-US" sz="14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290798"/>
            <a:ext cx="3926351" cy="23558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8118" y="4198376"/>
            <a:ext cx="4211482" cy="25268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112" y="4198375"/>
            <a:ext cx="4211481" cy="2526889"/>
          </a:xfrm>
          <a:prstGeom prst="rect">
            <a:avLst/>
          </a:prstGeom>
        </p:spPr>
      </p:pic>
    </p:spTree>
    <p:extLst>
      <p:ext uri="{BB962C8B-B14F-4D97-AF65-F5344CB8AC3E}">
        <p14:creationId xmlns:p14="http://schemas.microsoft.com/office/powerpoint/2010/main" val="7629903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smtClean="0"/>
              <a:t>Middle Man</a:t>
            </a:r>
          </a:p>
          <a:p>
            <a:pPr marL="285750" indent="-285750">
              <a:buFont typeface="Wingdings" panose="05000000000000000000" pitchFamily="2" charset="2"/>
              <a:buChar char="v"/>
            </a:pPr>
            <a:r>
              <a:rPr lang="en-US" sz="1400" dirty="0"/>
              <a:t>If a class performs only one action, delegating work to another class, why does it exist at all</a:t>
            </a:r>
            <a:r>
              <a:rPr lang="en-US" sz="1400" dirty="0" smtClean="0"/>
              <a:t>?</a:t>
            </a:r>
          </a:p>
          <a:p>
            <a:pPr marL="285750" indent="-285750">
              <a:buFont typeface="Wingdings" panose="05000000000000000000" pitchFamily="2" charset="2"/>
              <a:buChar char="v"/>
            </a:pPr>
            <a:r>
              <a:rPr lang="en-US" sz="1400" dirty="0"/>
              <a:t>This smell can be the result of overzealous elimination of </a:t>
            </a:r>
            <a:r>
              <a:rPr lang="en-US" sz="1400" b="1" dirty="0"/>
              <a:t>Message Chains</a:t>
            </a:r>
            <a:r>
              <a:rPr lang="en-US" sz="1400" dirty="0" smtClean="0"/>
              <a:t>.</a:t>
            </a:r>
            <a:endParaRPr lang="en-US" sz="1400" dirty="0"/>
          </a:p>
          <a:p>
            <a:pPr marL="285750" indent="-285750">
              <a:buFont typeface="Wingdings" panose="05000000000000000000" pitchFamily="2" charset="2"/>
              <a:buChar char="v"/>
            </a:pPr>
            <a:r>
              <a:rPr lang="en-US" sz="1400" dirty="0" smtClean="0"/>
              <a:t>If </a:t>
            </a:r>
            <a:r>
              <a:rPr lang="en-US" sz="1400" dirty="0"/>
              <a:t>most of a method's classes delegate to another class, Remove Middle Man is in order</a:t>
            </a:r>
            <a:r>
              <a:rPr lang="en-US" sz="1400" dirty="0" smtClean="0"/>
              <a:t>.</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76" y="3479768"/>
            <a:ext cx="5409161" cy="32454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536" y="3352801"/>
            <a:ext cx="5620773" cy="3372463"/>
          </a:xfrm>
          <a:prstGeom prst="rect">
            <a:avLst/>
          </a:prstGeom>
        </p:spPr>
      </p:pic>
    </p:spTree>
    <p:extLst>
      <p:ext uri="{BB962C8B-B14F-4D97-AF65-F5344CB8AC3E}">
        <p14:creationId xmlns:p14="http://schemas.microsoft.com/office/powerpoint/2010/main" val="33829079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Resources</a:t>
            </a:r>
          </a:p>
        </p:txBody>
      </p:sp>
    </p:spTree>
    <p:extLst>
      <p:ext uri="{BB962C8B-B14F-4D97-AF65-F5344CB8AC3E}">
        <p14:creationId xmlns:p14="http://schemas.microsoft.com/office/powerpoint/2010/main" val="853198019"/>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(5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For Java</a:t>
            </a:r>
          </a:p>
          <a:p>
            <a:pPr marL="342900" indent="-342900">
              <a:buFont typeface="Wingdings" panose="05000000000000000000" pitchFamily="2" charset="2"/>
              <a:buChar char="v"/>
            </a:pPr>
            <a:r>
              <a:rPr lang="en-US" sz="1800" dirty="0" smtClean="0"/>
              <a:t>JDeveloper</a:t>
            </a:r>
          </a:p>
          <a:p>
            <a:pPr marL="342900" indent="-342900">
              <a:buFont typeface="Wingdings" panose="05000000000000000000" pitchFamily="2" charset="2"/>
              <a:buChar char="v"/>
            </a:pPr>
            <a:r>
              <a:rPr lang="en-US" sz="1800" dirty="0" smtClean="0"/>
              <a:t>NetBeans</a:t>
            </a:r>
          </a:p>
          <a:p>
            <a:pPr marL="342900" indent="-342900">
              <a:buFont typeface="Wingdings" panose="05000000000000000000" pitchFamily="2" charset="2"/>
              <a:buChar char="v"/>
            </a:pP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141" y="2026367"/>
            <a:ext cx="11029950" cy="4476750"/>
          </a:xfrm>
          <a:prstGeom prst="rect">
            <a:avLst/>
          </a:prstGeom>
        </p:spPr>
      </p:pic>
    </p:spTree>
    <p:extLst>
      <p:ext uri="{BB962C8B-B14F-4D97-AF65-F5344CB8AC3E}">
        <p14:creationId xmlns:p14="http://schemas.microsoft.com/office/powerpoint/2010/main" val="3165175175"/>
      </p:ext>
    </p:extLst>
  </p:cSld>
  <p:clrMapOvr>
    <a:masterClrMapping/>
  </p:clrMapOvr>
  <p:transition spd="slow">
    <p:cove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2"/>
          <p:cNvSpPr>
            <a:spLocks noGrp="1"/>
          </p:cNvSpPr>
          <p:nvPr>
            <p:ph type="body" sz="half" idx="12"/>
          </p:nvPr>
        </p:nvSpPr>
        <p:spPr>
          <a:xfrm>
            <a:off x="249381" y="789038"/>
            <a:ext cx="11519831" cy="2475271"/>
          </a:xfrm>
        </p:spPr>
        <p:txBody>
          <a:bodyPr anchor="t">
            <a:normAutofit/>
          </a:bodyPr>
          <a:lstStyle/>
          <a:p>
            <a:r>
              <a:rPr lang="en-US" sz="3200" b="1" dirty="0" smtClean="0"/>
              <a:t>Resources</a:t>
            </a:r>
          </a:p>
          <a:p>
            <a:pPr marL="285750" indent="-285750">
              <a:buFont typeface="Wingdings" panose="05000000000000000000" pitchFamily="2" charset="2"/>
              <a:buChar char="v"/>
            </a:pPr>
            <a:r>
              <a:rPr lang="en-US" sz="1400" dirty="0"/>
              <a:t>Fowler, Martin (1999). Refactoring. Improving the Design of Existing Code. Addison-Wesley. ISBN 0-201-48567-2</a:t>
            </a:r>
            <a:r>
              <a:rPr lang="en-US" sz="1400" dirty="0" smtClean="0"/>
              <a:t>.</a:t>
            </a:r>
          </a:p>
          <a:p>
            <a:pPr marL="285750" indent="-285750">
              <a:buFont typeface="Wingdings" panose="05000000000000000000" pitchFamily="2" charset="2"/>
              <a:buChar char="v"/>
            </a:pPr>
            <a:r>
              <a:rPr lang="en-US" sz="1400" dirty="0" smtClean="0"/>
              <a:t>Refactoring Guru</a:t>
            </a:r>
          </a:p>
          <a:p>
            <a:pPr marL="285750" indent="-285750">
              <a:buFont typeface="Wingdings" panose="05000000000000000000" pitchFamily="2" charset="2"/>
              <a:buChar char="v"/>
            </a:pPr>
            <a:r>
              <a:rPr lang="en-US" sz="1400" dirty="0" err="1"/>
              <a:t>Arsenovski</a:t>
            </a:r>
            <a:r>
              <a:rPr lang="en-US" sz="1400" dirty="0"/>
              <a:t>, </a:t>
            </a:r>
            <a:r>
              <a:rPr lang="en-US" sz="1400" dirty="0" err="1"/>
              <a:t>Danijel</a:t>
            </a:r>
            <a:r>
              <a:rPr lang="en-US" sz="1400" dirty="0"/>
              <a:t> (2009). Professional Refactoring in C# and </a:t>
            </a:r>
            <a:r>
              <a:rPr lang="en-US" sz="1400" dirty="0" err="1"/>
              <a:t>ASP.NET</a:t>
            </a:r>
            <a:r>
              <a:rPr lang="en-US" sz="1400" dirty="0"/>
              <a:t>. </a:t>
            </a:r>
            <a:r>
              <a:rPr lang="en-US" sz="1400" dirty="0" err="1"/>
              <a:t>Wrox</a:t>
            </a:r>
            <a:r>
              <a:rPr lang="en-US" sz="1400" dirty="0"/>
              <a:t>. ISBN 978-0-470-43452-9</a:t>
            </a:r>
            <a:r>
              <a:rPr lang="en-US" sz="1400" dirty="0" smtClean="0"/>
              <a:t>.</a:t>
            </a:r>
          </a:p>
          <a:p>
            <a:pPr marL="285750" indent="-285750">
              <a:buFont typeface="Wingdings" panose="05000000000000000000" pitchFamily="2" charset="2"/>
              <a:buChar char="v"/>
            </a:pPr>
            <a:r>
              <a:rPr lang="en-US" sz="1400" dirty="0"/>
              <a:t>Ritchie, Peter (2010). Refactoring with Visual Studio 2010. </a:t>
            </a:r>
            <a:r>
              <a:rPr lang="en-US" sz="1400" dirty="0" err="1"/>
              <a:t>Packt</a:t>
            </a:r>
            <a:r>
              <a:rPr lang="en-US" sz="1400" dirty="0"/>
              <a:t>. ISBN 978-1-84968-010-3.</a:t>
            </a:r>
          </a:p>
        </p:txBody>
      </p:sp>
    </p:spTree>
    <p:extLst>
      <p:ext uri="{BB962C8B-B14F-4D97-AF65-F5344CB8AC3E}">
        <p14:creationId xmlns:p14="http://schemas.microsoft.com/office/powerpoint/2010/main" val="2294960533"/>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(6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Visual Studio (for .NET and C++)</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757" y="1427331"/>
            <a:ext cx="7996771" cy="5242879"/>
          </a:xfrm>
          <a:prstGeom prst="rect">
            <a:avLst/>
          </a:prstGeom>
        </p:spPr>
      </p:pic>
    </p:spTree>
    <p:extLst>
      <p:ext uri="{BB962C8B-B14F-4D97-AF65-F5344CB8AC3E}">
        <p14:creationId xmlns:p14="http://schemas.microsoft.com/office/powerpoint/2010/main" val="3582341607"/>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(7 / 9)</a:t>
            </a:r>
            <a:endParaRPr lang="en-US" dirty="0"/>
          </a:p>
        </p:txBody>
      </p:sp>
      <p:sp>
        <p:nvSpPr>
          <p:cNvPr id="3" name="Text Placeholder 2"/>
          <p:cNvSpPr>
            <a:spLocks noGrp="1"/>
          </p:cNvSpPr>
          <p:nvPr>
            <p:ph type="body" sz="half" idx="12"/>
          </p:nvPr>
        </p:nvSpPr>
        <p:spPr>
          <a:xfrm>
            <a:off x="475489" y="795528"/>
            <a:ext cx="6220280" cy="4858020"/>
          </a:xfrm>
        </p:spPr>
        <p:txBody>
          <a:bodyPr>
            <a:normAutofit/>
          </a:bodyPr>
          <a:lstStyle/>
          <a:p>
            <a:r>
              <a:rPr lang="en-US" sz="2400" dirty="0" smtClean="0"/>
              <a:t>CodeRush (add-on for Visual Studio)</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124" y="3318497"/>
            <a:ext cx="4169736" cy="2335052"/>
          </a:xfrm>
          <a:prstGeom prst="rect">
            <a:avLst/>
          </a:prstGeom>
        </p:spPr>
      </p:pic>
    </p:spTree>
    <p:extLst>
      <p:ext uri="{BB962C8B-B14F-4D97-AF65-F5344CB8AC3E}">
        <p14:creationId xmlns:p14="http://schemas.microsoft.com/office/powerpoint/2010/main" val="51851380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(8 / 9)</a:t>
            </a:r>
            <a:endParaRPr lang="en-US" dirty="0"/>
          </a:p>
        </p:txBody>
      </p:sp>
      <p:sp>
        <p:nvSpPr>
          <p:cNvPr id="3" name="Text Placeholder 2"/>
          <p:cNvSpPr>
            <a:spLocks noGrp="1"/>
          </p:cNvSpPr>
          <p:nvPr>
            <p:ph type="body" sz="half" idx="12"/>
          </p:nvPr>
        </p:nvSpPr>
        <p:spPr>
          <a:xfrm>
            <a:off x="475489" y="795528"/>
            <a:ext cx="10536640" cy="4858020"/>
          </a:xfrm>
        </p:spPr>
        <p:txBody>
          <a:bodyPr>
            <a:normAutofit/>
          </a:bodyPr>
          <a:lstStyle/>
          <a:p>
            <a:r>
              <a:rPr lang="en-US" sz="2400" dirty="0"/>
              <a:t>Visual </a:t>
            </a:r>
            <a:r>
              <a:rPr lang="en-US" sz="2400" dirty="0" smtClean="0"/>
              <a:t>Assist</a:t>
            </a:r>
          </a:p>
          <a:p>
            <a:r>
              <a:rPr lang="en-US" sz="2400" dirty="0" smtClean="0"/>
              <a:t>add-on </a:t>
            </a:r>
            <a:r>
              <a:rPr lang="en-US" sz="2400" dirty="0"/>
              <a:t>for Visual Studio with refactoring support for C# and C</a:t>
            </a:r>
            <a:r>
              <a:rPr lang="en-US" sz="2400" dirty="0" smtClean="0"/>
              <a:t>++</a:t>
            </a:r>
            <a:endParaRPr lang="en-US"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870" y="1950474"/>
            <a:ext cx="7131459" cy="4673382"/>
          </a:xfrm>
          <a:prstGeom prst="rect">
            <a:avLst/>
          </a:prstGeom>
        </p:spPr>
      </p:pic>
    </p:spTree>
    <p:extLst>
      <p:ext uri="{BB962C8B-B14F-4D97-AF65-F5344CB8AC3E}">
        <p14:creationId xmlns:p14="http://schemas.microsoft.com/office/powerpoint/2010/main" val="3433279021"/>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(9 / 9)</a:t>
            </a:r>
            <a:endParaRPr lang="en-US" dirty="0"/>
          </a:p>
        </p:txBody>
      </p:sp>
      <p:sp>
        <p:nvSpPr>
          <p:cNvPr id="3" name="Text Placeholder 2"/>
          <p:cNvSpPr>
            <a:spLocks noGrp="1"/>
          </p:cNvSpPr>
          <p:nvPr>
            <p:ph type="body" sz="half" idx="12"/>
          </p:nvPr>
        </p:nvSpPr>
        <p:spPr>
          <a:xfrm>
            <a:off x="475489" y="795528"/>
            <a:ext cx="10536640" cy="4858020"/>
          </a:xfrm>
        </p:spPr>
        <p:txBody>
          <a:bodyPr>
            <a:normAutofit/>
          </a:bodyPr>
          <a:lstStyle/>
          <a:p>
            <a:r>
              <a:rPr lang="en-US" sz="2400" dirty="0" smtClean="0"/>
              <a:t>WING IDE (for Python)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98" y="795528"/>
            <a:ext cx="7859056" cy="5900240"/>
          </a:xfrm>
          <a:prstGeom prst="rect">
            <a:avLst/>
          </a:prstGeom>
        </p:spPr>
      </p:pic>
    </p:spTree>
    <p:extLst>
      <p:ext uri="{BB962C8B-B14F-4D97-AF65-F5344CB8AC3E}">
        <p14:creationId xmlns:p14="http://schemas.microsoft.com/office/powerpoint/2010/main" val="8361862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Clean Coding</a:t>
            </a:r>
          </a:p>
        </p:txBody>
      </p:sp>
    </p:spTree>
    <p:extLst>
      <p:ext uri="{BB962C8B-B14F-4D97-AF65-F5344CB8AC3E}">
        <p14:creationId xmlns:p14="http://schemas.microsoft.com/office/powerpoint/2010/main" val="3993347663"/>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The </a:t>
            </a:r>
            <a:r>
              <a:rPr lang="en-US" sz="1800" dirty="0">
                <a:latin typeface="IRANSans Medium" panose="02040503050201020203" pitchFamily="18" charset="-78"/>
                <a:cs typeface="IRANSans Medium" panose="02040503050201020203" pitchFamily="18" charset="-78"/>
              </a:rPr>
              <a:t>main purpose of refactoring is to fight technical </a:t>
            </a:r>
            <a:r>
              <a:rPr lang="en-US" sz="1800" dirty="0" smtClean="0">
                <a:latin typeface="IRANSans Medium" panose="02040503050201020203" pitchFamily="18" charset="-78"/>
                <a:cs typeface="IRANSans Medium" panose="02040503050201020203" pitchFamily="18" charset="-78"/>
              </a:rPr>
              <a:t>debt.</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It </a:t>
            </a:r>
            <a:r>
              <a:rPr lang="en-US" sz="1800" dirty="0">
                <a:latin typeface="IRANSans Medium" panose="02040503050201020203" pitchFamily="18" charset="-78"/>
                <a:cs typeface="IRANSans Medium" panose="02040503050201020203" pitchFamily="18" charset="-78"/>
              </a:rPr>
              <a:t>transforms a mess into clean code and simple design</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But what is clean code, anyway? Here are some of its </a:t>
            </a:r>
            <a:r>
              <a:rPr lang="en-US" sz="1800" dirty="0" smtClean="0">
                <a:latin typeface="IRANSans Medium" panose="02040503050201020203" pitchFamily="18" charset="-78"/>
                <a:cs typeface="IRANSans Medium" panose="02040503050201020203" pitchFamily="18" charset="-78"/>
              </a:rPr>
              <a:t>features.</a:t>
            </a:r>
            <a:endParaRPr lang="en-US" sz="1800" dirty="0">
              <a:latin typeface="IRANSans Medium" panose="02040503050201020203" pitchFamily="18" charset="-78"/>
              <a:cs typeface="IRANSans Medium" panose="02040503050201020203" pitchFamily="18" charset="-78"/>
            </a:endParaRPr>
          </a:p>
        </p:txBody>
      </p:sp>
    </p:spTree>
    <p:extLst>
      <p:ext uri="{BB962C8B-B14F-4D97-AF65-F5344CB8AC3E}">
        <p14:creationId xmlns:p14="http://schemas.microsoft.com/office/powerpoint/2010/main" val="9955437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2" y="1"/>
            <a:ext cx="8033657" cy="606490"/>
          </a:xfrm>
        </p:spPr>
        <p:txBody>
          <a:bodyPr>
            <a:normAutofit/>
          </a:bodyPr>
          <a:lstStyle/>
          <a:p>
            <a:r>
              <a:rPr lang="en-US" sz="2700" dirty="0" smtClean="0"/>
              <a:t>List of Content</a:t>
            </a:r>
            <a:endParaRPr lang="en-US" dirty="0"/>
          </a:p>
        </p:txBody>
      </p:sp>
      <p:sp>
        <p:nvSpPr>
          <p:cNvPr id="3" name="Text Placeholder 2"/>
          <p:cNvSpPr>
            <a:spLocks noGrp="1"/>
          </p:cNvSpPr>
          <p:nvPr>
            <p:ph type="body" sz="half" idx="12"/>
          </p:nvPr>
        </p:nvSpPr>
        <p:spPr>
          <a:xfrm>
            <a:off x="475488" y="838199"/>
            <a:ext cx="11173587" cy="5838825"/>
          </a:xfrm>
        </p:spPr>
        <p:txBody>
          <a:bodyPr>
            <a:normAutofit/>
          </a:bodyPr>
          <a:lstStyle/>
          <a:p>
            <a:pPr marL="285750" indent="-285750" algn="l">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What is refactoring?</a:t>
            </a:r>
          </a:p>
          <a:p>
            <a:pPr marL="285750" indent="-285750" algn="l">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Refactoring Tools for different technologies</a:t>
            </a:r>
          </a:p>
          <a:p>
            <a:pPr marL="285750" indent="-285750" algn="l">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What is clean coding?</a:t>
            </a:r>
            <a:endParaRPr lang="fa-IR" sz="1800" dirty="0" smtClean="0">
              <a:latin typeface="IRANSans Medium" panose="02040503050201020203" pitchFamily="18" charset="-78"/>
              <a:cs typeface="IRANSans Medium" panose="02040503050201020203" pitchFamily="18" charset="-78"/>
            </a:endParaRPr>
          </a:p>
          <a:p>
            <a:pPr marL="285750" indent="-285750" algn="l">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What is technical debt?</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Causes of technical debt</a:t>
            </a:r>
            <a:endParaRPr lang="en-US" dirty="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When to refactor?</a:t>
            </a:r>
          </a:p>
          <a:p>
            <a:pPr marL="285750"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How to refactor?</a:t>
            </a:r>
          </a:p>
          <a:p>
            <a:pPr marL="285750"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Code Smells</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Bloaters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Long Method</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Large Class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Primitive Obsession</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Long parameter list</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Data clumps</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Object-orientation abusers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Alternative classes with different interfaces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Refused bequest</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Switch statements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Temporary fields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1379" y="160005"/>
            <a:ext cx="335443" cy="335443"/>
          </a:xfrm>
          <a:prstGeom prst="rect">
            <a:avLst/>
          </a:prstGeom>
        </p:spPr>
      </p:pic>
    </p:spTree>
    <p:extLst>
      <p:ext uri="{BB962C8B-B14F-4D97-AF65-F5344CB8AC3E}">
        <p14:creationId xmlns:p14="http://schemas.microsoft.com/office/powerpoint/2010/main" val="46838571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
                                            <p:txEl>
                                              <p:pRg st="18" end="18"/>
                                            </p:txEl>
                                          </p:spTgt>
                                        </p:tgtEl>
                                        <p:attrNameLst>
                                          <p:attrName>style.visibility</p:attrName>
                                        </p:attrNameLst>
                                      </p:cBhvr>
                                      <p:to>
                                        <p:strVal val="visible"/>
                                      </p:to>
                                    </p:set>
                                    <p:anim calcmode="lin" valueType="num">
                                      <p:cBhvr additive="base">
                                        <p:cTn id="115"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1- Clean </a:t>
            </a:r>
            <a:r>
              <a:rPr lang="en-US" sz="2400" b="1" dirty="0"/>
              <a:t>code is obvious for other programmers</a:t>
            </a:r>
            <a:r>
              <a:rPr lang="en-US" sz="2400" b="1" dirty="0" smtClean="0"/>
              <a:t>.</a:t>
            </a:r>
          </a:p>
          <a:p>
            <a:r>
              <a:rPr lang="en-US" sz="1800" dirty="0"/>
              <a:t>And I'm not talking about super sophisticated algorithms. Poor variable naming, bloated classes and methods, magic numbers -you name it- all of that makes code sloppy and difficult to grasp.</a:t>
            </a:r>
          </a:p>
        </p:txBody>
      </p:sp>
    </p:spTree>
    <p:extLst>
      <p:ext uri="{BB962C8B-B14F-4D97-AF65-F5344CB8AC3E}">
        <p14:creationId xmlns:p14="http://schemas.microsoft.com/office/powerpoint/2010/main" val="332463147"/>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2- Clean code doesn't contain duplication.</a:t>
            </a:r>
            <a:endParaRPr lang="en-US" sz="2400" b="1" dirty="0" smtClean="0"/>
          </a:p>
          <a:p>
            <a:r>
              <a:rPr lang="en-US" sz="1800" dirty="0"/>
              <a:t>Each time you have to make a change in a duplicate code, you have to remember to make the same change to every instance. This increases the cognitive load and slows down the progress.</a:t>
            </a:r>
          </a:p>
        </p:txBody>
      </p:sp>
    </p:spTree>
    <p:extLst>
      <p:ext uri="{BB962C8B-B14F-4D97-AF65-F5344CB8AC3E}">
        <p14:creationId xmlns:p14="http://schemas.microsoft.com/office/powerpoint/2010/main" val="2080188925"/>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3- </a:t>
            </a:r>
            <a:r>
              <a:rPr lang="en-US" sz="2000" b="1" dirty="0"/>
              <a:t>Clean code contains a minimal number of classes and other moving parts.</a:t>
            </a:r>
          </a:p>
          <a:p>
            <a:pPr marL="285750" indent="-285750">
              <a:buFont typeface="Wingdings" panose="05000000000000000000" pitchFamily="2" charset="2"/>
              <a:buChar char="v"/>
            </a:pPr>
            <a:r>
              <a:rPr lang="en-US" sz="1800" dirty="0"/>
              <a:t>Less code is less stuff to keep in your head</a:t>
            </a:r>
            <a:r>
              <a:rPr lang="en-US" sz="1800" dirty="0" smtClean="0"/>
              <a:t>.</a:t>
            </a:r>
          </a:p>
          <a:p>
            <a:pPr marL="285750" indent="-285750">
              <a:buFont typeface="Wingdings" panose="05000000000000000000" pitchFamily="2" charset="2"/>
              <a:buChar char="v"/>
            </a:pPr>
            <a:r>
              <a:rPr lang="en-US" sz="1800" dirty="0" smtClean="0"/>
              <a:t>Less </a:t>
            </a:r>
            <a:r>
              <a:rPr lang="en-US" sz="1800" dirty="0"/>
              <a:t>code is less </a:t>
            </a:r>
            <a:r>
              <a:rPr lang="en-US" sz="1800" dirty="0" smtClean="0"/>
              <a:t>maintenance.</a:t>
            </a:r>
          </a:p>
          <a:p>
            <a:pPr marL="285750" indent="-285750">
              <a:buFont typeface="Wingdings" panose="05000000000000000000" pitchFamily="2" charset="2"/>
              <a:buChar char="v"/>
            </a:pPr>
            <a:r>
              <a:rPr lang="en-US" sz="1800" dirty="0" smtClean="0"/>
              <a:t>Less </a:t>
            </a:r>
            <a:r>
              <a:rPr lang="en-US" sz="1800" dirty="0"/>
              <a:t>code is fewer </a:t>
            </a:r>
            <a:r>
              <a:rPr lang="en-US" sz="1800" dirty="0" smtClean="0"/>
              <a:t>bugs.</a:t>
            </a:r>
          </a:p>
          <a:p>
            <a:pPr marL="285750" indent="-285750">
              <a:buFont typeface="Wingdings" panose="05000000000000000000" pitchFamily="2" charset="2"/>
              <a:buChar char="v"/>
            </a:pPr>
            <a:r>
              <a:rPr lang="en-US" sz="1800" dirty="0" smtClean="0"/>
              <a:t>Code </a:t>
            </a:r>
            <a:r>
              <a:rPr lang="en-US" sz="1800" dirty="0"/>
              <a:t>is liability, keep it short and simple.</a:t>
            </a:r>
          </a:p>
        </p:txBody>
      </p:sp>
    </p:spTree>
    <p:extLst>
      <p:ext uri="{BB962C8B-B14F-4D97-AF65-F5344CB8AC3E}">
        <p14:creationId xmlns:p14="http://schemas.microsoft.com/office/powerpoint/2010/main" val="29857860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4- </a:t>
            </a:r>
            <a:r>
              <a:rPr lang="en-US" sz="2400" b="1" dirty="0"/>
              <a:t>Clean code passes all tests</a:t>
            </a:r>
            <a:r>
              <a:rPr lang="en-US" sz="2400" b="1" dirty="0" smtClean="0"/>
              <a:t>.</a:t>
            </a:r>
          </a:p>
          <a:p>
            <a:r>
              <a:rPr lang="en-US" sz="1800" dirty="0"/>
              <a:t>You know your code is dirty when only 95% of your tests passed</a:t>
            </a:r>
            <a:r>
              <a:rPr lang="en-US" sz="1800" dirty="0" smtClean="0"/>
              <a:t>.</a:t>
            </a:r>
            <a:endParaRPr lang="en-US" sz="1800" dirty="0"/>
          </a:p>
          <a:p>
            <a:r>
              <a:rPr lang="en-US" sz="1800" dirty="0"/>
              <a:t>You know you're screwed when you test coverage is 0%.</a:t>
            </a:r>
          </a:p>
        </p:txBody>
      </p:sp>
    </p:spTree>
    <p:extLst>
      <p:ext uri="{BB962C8B-B14F-4D97-AF65-F5344CB8AC3E}">
        <p14:creationId xmlns:p14="http://schemas.microsoft.com/office/powerpoint/2010/main" val="135559898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clean coding?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5- Clean code is easier and cheaper to maintain! </a:t>
            </a:r>
            <a:endParaRPr lang="en-US" sz="2400" b="1" dirty="0" smtClean="0"/>
          </a:p>
        </p:txBody>
      </p:sp>
    </p:spTree>
    <p:extLst>
      <p:ext uri="{BB962C8B-B14F-4D97-AF65-F5344CB8AC3E}">
        <p14:creationId xmlns:p14="http://schemas.microsoft.com/office/powerpoint/2010/main" val="1601483486"/>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Technical Debt</a:t>
            </a:r>
          </a:p>
        </p:txBody>
      </p:sp>
    </p:spTree>
    <p:extLst>
      <p:ext uri="{BB962C8B-B14F-4D97-AF65-F5344CB8AC3E}">
        <p14:creationId xmlns:p14="http://schemas.microsoft.com/office/powerpoint/2010/main" val="2601067307"/>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Technical debt</a:t>
            </a:r>
          </a:p>
        </p:txBody>
      </p:sp>
      <p:sp>
        <p:nvSpPr>
          <p:cNvPr id="6" name="Text Placeholder 2"/>
          <p:cNvSpPr>
            <a:spLocks noGrp="1"/>
          </p:cNvSpPr>
          <p:nvPr>
            <p:ph type="body" sz="half" idx="12"/>
          </p:nvPr>
        </p:nvSpPr>
        <p:spPr>
          <a:xfrm>
            <a:off x="475489" y="838200"/>
            <a:ext cx="7891764" cy="5525278"/>
          </a:xfrm>
        </p:spPr>
        <p:txBody>
          <a:bodyPr>
            <a:normAutofit/>
          </a:bodyPr>
          <a:lstStyle/>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Everyone </a:t>
            </a:r>
            <a:r>
              <a:rPr lang="en-US" sz="1800" dirty="0">
                <a:latin typeface="IRANSans Medium" panose="02040503050201020203" pitchFamily="18" charset="-78"/>
                <a:cs typeface="IRANSans Medium" panose="02040503050201020203" pitchFamily="18" charset="-78"/>
              </a:rPr>
              <a:t>does their best to write excellent code from scratch. </a:t>
            </a:r>
            <a:endParaRPr lang="en-US" sz="18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There </a:t>
            </a:r>
            <a:r>
              <a:rPr lang="en-US" sz="1800" dirty="0">
                <a:latin typeface="IRANSans Medium" panose="02040503050201020203" pitchFamily="18" charset="-78"/>
                <a:cs typeface="IRANSans Medium" panose="02040503050201020203" pitchFamily="18" charset="-78"/>
              </a:rPr>
              <a:t>probably isn't a programmer out there who intentionally writes unclean code to the detriment of the </a:t>
            </a:r>
            <a:r>
              <a:rPr lang="en-US" sz="1800" dirty="0" smtClean="0">
                <a:latin typeface="IRANSans Medium" panose="02040503050201020203" pitchFamily="18" charset="-78"/>
                <a:cs typeface="IRANSans Medium" panose="02040503050201020203" pitchFamily="18" charset="-78"/>
              </a:rPr>
              <a:t>project.</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But </a:t>
            </a:r>
            <a:r>
              <a:rPr lang="en-US" sz="1800" dirty="0">
                <a:latin typeface="IRANSans Medium" panose="02040503050201020203" pitchFamily="18" charset="-78"/>
                <a:cs typeface="IRANSans Medium" panose="02040503050201020203" pitchFamily="18" charset="-78"/>
              </a:rPr>
              <a:t>at what point does clean code become unclean</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What is the term of “technical debt”?</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If you get loan from the bank</a:t>
            </a:r>
            <a:r>
              <a:rPr lang="en-US" sz="1600" dirty="0">
                <a:latin typeface="IRANSans Medium" panose="02040503050201020203" pitchFamily="18" charset="-78"/>
                <a:cs typeface="IRANSans Medium" panose="02040503050201020203" pitchFamily="18" charset="-78"/>
              </a:rPr>
              <a:t>, </a:t>
            </a:r>
            <a:r>
              <a:rPr lang="en-US" sz="1600" dirty="0" smtClean="0">
                <a:latin typeface="IRANSans Medium" panose="02040503050201020203" pitchFamily="18" charset="-78"/>
                <a:cs typeface="IRANSans Medium" panose="02040503050201020203" pitchFamily="18" charset="-78"/>
              </a:rPr>
              <a:t>you can </a:t>
            </a:r>
            <a:r>
              <a:rPr lang="en-US" sz="1600" dirty="0">
                <a:latin typeface="IRANSans Medium" panose="02040503050201020203" pitchFamily="18" charset="-78"/>
                <a:cs typeface="IRANSans Medium" panose="02040503050201020203" pitchFamily="18" charset="-78"/>
              </a:rPr>
              <a:t>make purchases </a:t>
            </a:r>
            <a:r>
              <a:rPr lang="en-US" sz="1600" dirty="0" smtClean="0">
                <a:latin typeface="IRANSans Medium" panose="02040503050201020203" pitchFamily="18" charset="-78"/>
                <a:cs typeface="IRANSans Medium" panose="02040503050201020203" pitchFamily="18" charset="-78"/>
              </a:rPr>
              <a:t>faster.</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You </a:t>
            </a:r>
            <a:r>
              <a:rPr lang="en-US" sz="1600" dirty="0">
                <a:latin typeface="IRANSans Medium" panose="02040503050201020203" pitchFamily="18" charset="-78"/>
                <a:cs typeface="IRANSans Medium" panose="02040503050201020203" pitchFamily="18" charset="-78"/>
              </a:rPr>
              <a:t>don't just pay off the principal, but also the additional interest on the </a:t>
            </a:r>
            <a:r>
              <a:rPr lang="en-US" sz="1600" dirty="0" smtClean="0">
                <a:latin typeface="IRANSans Medium" panose="02040503050201020203" pitchFamily="18" charset="-78"/>
                <a:cs typeface="IRANSans Medium" panose="02040503050201020203" pitchFamily="18" charset="-78"/>
              </a:rPr>
              <a:t>loan.</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Interest can exceed </a:t>
            </a:r>
            <a:r>
              <a:rPr lang="en-US" sz="1600" dirty="0">
                <a:latin typeface="IRANSans Medium" panose="02040503050201020203" pitchFamily="18" charset="-78"/>
                <a:cs typeface="IRANSans Medium" panose="02040503050201020203" pitchFamily="18" charset="-78"/>
              </a:rPr>
              <a:t>your total income, making full repayment </a:t>
            </a:r>
            <a:r>
              <a:rPr lang="en-US" sz="1600" dirty="0" smtClean="0">
                <a:latin typeface="IRANSans Medium" panose="02040503050201020203" pitchFamily="18" charset="-78"/>
                <a:cs typeface="IRANSans Medium" panose="02040503050201020203" pitchFamily="18" charset="-78"/>
              </a:rPr>
              <a:t>impossible.</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Same thing happens with code:</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You can temporarily speed up without writing tests for new </a:t>
            </a:r>
            <a:r>
              <a:rPr lang="en-US" sz="1600" dirty="0" smtClean="0">
                <a:latin typeface="IRANSans Medium" panose="02040503050201020203" pitchFamily="18" charset="-78"/>
                <a:cs typeface="IRANSans Medium" panose="02040503050201020203" pitchFamily="18" charset="-78"/>
              </a:rPr>
              <a:t>features</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but this will gradually slow your progress every day until you eventually pay off the debt by writing tests</a:t>
            </a:r>
            <a:endParaRPr lang="en-US" sz="1600" dirty="0" smtClean="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endParaRPr lang="en-US" sz="1600" dirty="0">
              <a:latin typeface="IRANSans Medium" panose="02040503050201020203" pitchFamily="18" charset="-78"/>
              <a:cs typeface="IRANSans Medium" panose="02040503050201020203" pitchFamily="18"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123" y="3618271"/>
            <a:ext cx="3705877" cy="3239729"/>
          </a:xfrm>
          <a:prstGeom prst="rect">
            <a:avLst/>
          </a:prstGeom>
        </p:spPr>
      </p:pic>
    </p:spTree>
    <p:extLst>
      <p:ext uri="{BB962C8B-B14F-4D97-AF65-F5344CB8AC3E}">
        <p14:creationId xmlns:p14="http://schemas.microsoft.com/office/powerpoint/2010/main" val="15794711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1- Business </a:t>
            </a:r>
            <a:r>
              <a:rPr lang="en-US" sz="2400" b="1" dirty="0" smtClean="0"/>
              <a:t>pressure.</a:t>
            </a:r>
          </a:p>
          <a:p>
            <a:r>
              <a:rPr lang="en-US" sz="1800" dirty="0"/>
              <a:t>Sometimes business circumstances might force you to roll out features before they are completely finished.</a:t>
            </a:r>
          </a:p>
          <a:p>
            <a:r>
              <a:rPr lang="en-US" sz="1800" dirty="0"/>
              <a:t>In this case, patches and crutches will appear in the code to hide the </a:t>
            </a:r>
            <a:r>
              <a:rPr lang="en-US" sz="1800" dirty="0" smtClean="0"/>
              <a:t>unfinished </a:t>
            </a:r>
            <a:r>
              <a:rPr lang="en-US" sz="1800" dirty="0"/>
              <a:t>parts of the project</a:t>
            </a:r>
            <a:r>
              <a:rPr lang="en-US" sz="1800" dirty="0" smtClean="0"/>
              <a:t>.</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945" y="2657475"/>
            <a:ext cx="6096000" cy="4200525"/>
          </a:xfrm>
          <a:prstGeom prst="rect">
            <a:avLst/>
          </a:prstGeom>
        </p:spPr>
      </p:pic>
    </p:spTree>
    <p:extLst>
      <p:ext uri="{BB962C8B-B14F-4D97-AF65-F5344CB8AC3E}">
        <p14:creationId xmlns:p14="http://schemas.microsoft.com/office/powerpoint/2010/main" val="1106113932"/>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2- Lack of understanding of the consequences of technical </a:t>
            </a:r>
            <a:r>
              <a:rPr lang="en-US" sz="2400" b="1" dirty="0" smtClean="0"/>
              <a:t>debt.</a:t>
            </a:r>
          </a:p>
          <a:p>
            <a:r>
              <a:rPr lang="en-US" sz="1800" dirty="0"/>
              <a:t>Sometimes your employer might not understand that technical debt has "interest" insofar as it slows down the pace of development as debt accumulates.</a:t>
            </a:r>
          </a:p>
          <a:p>
            <a:r>
              <a:rPr lang="en-US" sz="1800" dirty="0"/>
              <a:t>This can make it too difficult to dedicate the team's time to refactoring because management does not see the value of it.</a:t>
            </a:r>
          </a:p>
        </p:txBody>
      </p:sp>
    </p:spTree>
    <p:extLst>
      <p:ext uri="{BB962C8B-B14F-4D97-AF65-F5344CB8AC3E}">
        <p14:creationId xmlns:p14="http://schemas.microsoft.com/office/powerpoint/2010/main" val="1680436070"/>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3- </a:t>
            </a:r>
            <a:r>
              <a:rPr lang="en-US" sz="2400" b="1" dirty="0"/>
              <a:t>Failing to combat the strict coherence of </a:t>
            </a:r>
            <a:r>
              <a:rPr lang="en-US" sz="2400" b="1" dirty="0" smtClean="0"/>
              <a:t>components.</a:t>
            </a:r>
            <a:endParaRPr lang="en-US" sz="2400" b="1" dirty="0"/>
          </a:p>
          <a:p>
            <a:r>
              <a:rPr lang="en-US" sz="1800" dirty="0"/>
              <a:t>This is when the project resembles a monolith rather than the product of individual modules.</a:t>
            </a:r>
          </a:p>
          <a:p>
            <a:r>
              <a:rPr lang="en-US" sz="1800" dirty="0"/>
              <a:t>In this case, any changes to one part of the project will affect others. Team development is made more difficult because it is difficult to isolate the work of individual members.</a:t>
            </a:r>
          </a:p>
        </p:txBody>
      </p:sp>
    </p:spTree>
    <p:extLst>
      <p:ext uri="{BB962C8B-B14F-4D97-AF65-F5344CB8AC3E}">
        <p14:creationId xmlns:p14="http://schemas.microsoft.com/office/powerpoint/2010/main" val="182216468"/>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2" y="1"/>
            <a:ext cx="8033657" cy="606490"/>
          </a:xfrm>
        </p:spPr>
        <p:txBody>
          <a:bodyPr>
            <a:normAutofit/>
          </a:bodyPr>
          <a:lstStyle/>
          <a:p>
            <a:r>
              <a:rPr lang="en-US" sz="2700" dirty="0" smtClean="0"/>
              <a:t>List of Content</a:t>
            </a:r>
            <a:endParaRPr lang="en-US" dirty="0"/>
          </a:p>
        </p:txBody>
      </p:sp>
      <p:sp>
        <p:nvSpPr>
          <p:cNvPr id="3" name="Text Placeholder 2"/>
          <p:cNvSpPr>
            <a:spLocks noGrp="1"/>
          </p:cNvSpPr>
          <p:nvPr>
            <p:ph type="body" sz="half" idx="12"/>
          </p:nvPr>
        </p:nvSpPr>
        <p:spPr>
          <a:xfrm>
            <a:off x="475488" y="838199"/>
            <a:ext cx="11173587" cy="5838825"/>
          </a:xfrm>
        </p:spPr>
        <p:txBody>
          <a:bodyPr>
            <a:normAutofit/>
          </a:bodyPr>
          <a:lstStyle/>
          <a:p>
            <a:pPr marL="285750"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Code Smells</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Change preventers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Divergent changes</a:t>
            </a:r>
          </a:p>
          <a:p>
            <a:pPr marL="1200150" lvl="2" indent="-285750">
              <a:buFont typeface="Wingdings" panose="05000000000000000000" pitchFamily="2" charset="2"/>
              <a:buChar char="v"/>
            </a:pPr>
            <a:r>
              <a:rPr lang="en-US" dirty="0">
                <a:latin typeface="IRANSans Medium" panose="02040503050201020203" pitchFamily="18" charset="-78"/>
                <a:cs typeface="IRANSans Medium" panose="02040503050201020203" pitchFamily="18" charset="-78"/>
              </a:rPr>
              <a:t>Parallel </a:t>
            </a:r>
            <a:r>
              <a:rPr lang="en-US" dirty="0" smtClean="0">
                <a:latin typeface="IRANSans Medium" panose="02040503050201020203" pitchFamily="18" charset="-78"/>
                <a:cs typeface="IRANSans Medium" panose="02040503050201020203" pitchFamily="18" charset="-78"/>
              </a:rPr>
              <a:t>inheritance hierarchies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Shotgun surgery</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Dispensables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Comments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Duplicate code</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Data class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Dead code</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Lazy classes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Speculative generality</a:t>
            </a:r>
          </a:p>
          <a:p>
            <a:pPr marL="742950" lvl="1"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Couplers</a:t>
            </a: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Feature envy</a:t>
            </a:r>
          </a:p>
          <a:p>
            <a:pPr marL="1200150" lvl="2" indent="-285750">
              <a:buFont typeface="Wingdings" panose="05000000000000000000" pitchFamily="2" charset="2"/>
              <a:buChar char="v"/>
            </a:pPr>
            <a:r>
              <a:rPr lang="en-US" dirty="0">
                <a:latin typeface="IRANSans Medium" panose="02040503050201020203" pitchFamily="18" charset="-78"/>
                <a:cs typeface="IRANSans Medium" panose="02040503050201020203" pitchFamily="18" charset="-78"/>
              </a:rPr>
              <a:t>Inappropriate </a:t>
            </a:r>
            <a:r>
              <a:rPr lang="en-US" dirty="0" smtClean="0">
                <a:latin typeface="IRANSans Medium" panose="02040503050201020203" pitchFamily="18" charset="-78"/>
                <a:cs typeface="IRANSans Medium" panose="02040503050201020203" pitchFamily="18" charset="-78"/>
              </a:rPr>
              <a:t>intimacy</a:t>
            </a:r>
          </a:p>
          <a:p>
            <a:pPr marL="1200150" lvl="2" indent="-285750">
              <a:buFont typeface="Wingdings" panose="05000000000000000000" pitchFamily="2" charset="2"/>
              <a:buChar char="v"/>
            </a:pPr>
            <a:r>
              <a:rPr lang="en-US" dirty="0">
                <a:latin typeface="IRANSans Medium" panose="02040503050201020203" pitchFamily="18" charset="-78"/>
                <a:cs typeface="IRANSans Medium" panose="02040503050201020203" pitchFamily="18" charset="-78"/>
              </a:rPr>
              <a:t>Incomplete </a:t>
            </a:r>
            <a:r>
              <a:rPr lang="en-US" dirty="0" smtClean="0">
                <a:latin typeface="IRANSans Medium" panose="02040503050201020203" pitchFamily="18" charset="-78"/>
                <a:cs typeface="IRANSans Medium" panose="02040503050201020203" pitchFamily="18" charset="-78"/>
              </a:rPr>
              <a:t>library class</a:t>
            </a:r>
          </a:p>
          <a:p>
            <a:pPr marL="1200150" lvl="2" indent="-285750">
              <a:buFont typeface="Wingdings" panose="05000000000000000000" pitchFamily="2" charset="2"/>
              <a:buChar char="v"/>
            </a:pPr>
            <a:r>
              <a:rPr lang="en-US" dirty="0">
                <a:latin typeface="IRANSans Medium" panose="02040503050201020203" pitchFamily="18" charset="-78"/>
                <a:cs typeface="IRANSans Medium" panose="02040503050201020203" pitchFamily="18" charset="-78"/>
              </a:rPr>
              <a:t>Message </a:t>
            </a:r>
            <a:r>
              <a:rPr lang="en-US" dirty="0" smtClean="0">
                <a:latin typeface="IRANSans Medium" panose="02040503050201020203" pitchFamily="18" charset="-78"/>
                <a:cs typeface="IRANSans Medium" panose="02040503050201020203" pitchFamily="18" charset="-78"/>
              </a:rPr>
              <a:t>chains</a:t>
            </a:r>
            <a:endParaRPr lang="en-US" dirty="0">
              <a:latin typeface="IRANSans Medium" panose="02040503050201020203" pitchFamily="18" charset="-78"/>
              <a:cs typeface="IRANSans Medium" panose="02040503050201020203" pitchFamily="18" charset="-78"/>
            </a:endParaRPr>
          </a:p>
          <a:p>
            <a:pPr marL="1200150" lvl="2"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Middle man</a:t>
            </a:r>
          </a:p>
          <a:p>
            <a:pPr marL="285750" indent="-285750">
              <a:buFont typeface="Wingdings" panose="05000000000000000000" pitchFamily="2" charset="2"/>
              <a:buChar char="v"/>
            </a:pPr>
            <a:r>
              <a:rPr lang="en-US" dirty="0" smtClean="0">
                <a:latin typeface="IRANSans Medium" panose="02040503050201020203" pitchFamily="18" charset="-78"/>
                <a:cs typeface="IRANSans Medium" panose="02040503050201020203" pitchFamily="18" charset="-78"/>
              </a:rPr>
              <a:t>References</a:t>
            </a:r>
            <a:endParaRPr lang="en-US" dirty="0">
              <a:latin typeface="IRANSans Medium" panose="02040503050201020203" pitchFamily="18" charset="-78"/>
              <a:cs typeface="IRANSans Medium" panose="02040503050201020203" pitchFamily="18" charset="-78"/>
            </a:endParaRPr>
          </a:p>
          <a:p>
            <a:pPr marL="1200150" lvl="2" indent="-285750">
              <a:buFont typeface="Wingdings" panose="05000000000000000000" pitchFamily="2" charset="2"/>
              <a:buChar char="v"/>
            </a:pPr>
            <a:endParaRPr lang="en-US" dirty="0" smtClean="0">
              <a:latin typeface="IRANSans Medium" panose="02040503050201020203" pitchFamily="18" charset="-78"/>
              <a:cs typeface="IRANSans Medium" panose="02040503050201020203" pitchFamily="18" charset="-7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1379" y="160005"/>
            <a:ext cx="335443" cy="335443"/>
          </a:xfrm>
          <a:prstGeom prst="rect">
            <a:avLst/>
          </a:prstGeom>
        </p:spPr>
      </p:pic>
    </p:spTree>
    <p:extLst>
      <p:ext uri="{BB962C8B-B14F-4D97-AF65-F5344CB8AC3E}">
        <p14:creationId xmlns:p14="http://schemas.microsoft.com/office/powerpoint/2010/main" val="1982090737"/>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additive="base">
                                        <p:cTn id="7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3" end="13"/>
                                            </p:txEl>
                                          </p:spTgt>
                                        </p:tgtEl>
                                        <p:attrNameLst>
                                          <p:attrName>style.visibility</p:attrName>
                                        </p:attrNameLst>
                                      </p:cBhvr>
                                      <p:to>
                                        <p:strVal val="visible"/>
                                      </p:to>
                                    </p:set>
                                    <p:anim calcmode="lin" valueType="num">
                                      <p:cBhvr additive="base">
                                        <p:cTn id="8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3">
                                            <p:txEl>
                                              <p:pRg st="14" end="14"/>
                                            </p:txEl>
                                          </p:spTgt>
                                        </p:tgtEl>
                                        <p:attrNameLst>
                                          <p:attrName>style.visibility</p:attrName>
                                        </p:attrNameLst>
                                      </p:cBhvr>
                                      <p:to>
                                        <p:strVal val="visible"/>
                                      </p:to>
                                    </p:set>
                                    <p:anim calcmode="lin" valueType="num">
                                      <p:cBhvr additive="base">
                                        <p:cTn id="9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
                                            <p:txEl>
                                              <p:pRg st="15" end="15"/>
                                            </p:txEl>
                                          </p:spTgt>
                                        </p:tgtEl>
                                        <p:attrNameLst>
                                          <p:attrName>style.visibility</p:attrName>
                                        </p:attrNameLst>
                                      </p:cBhvr>
                                      <p:to>
                                        <p:strVal val="visible"/>
                                      </p:to>
                                    </p:set>
                                    <p:anim calcmode="lin" valueType="num">
                                      <p:cBhvr additive="base">
                                        <p:cTn id="9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xEl>
                                              <p:pRg st="16" end="16"/>
                                            </p:txEl>
                                          </p:spTgt>
                                        </p:tgtEl>
                                        <p:attrNameLst>
                                          <p:attrName>style.visibility</p:attrName>
                                        </p:attrNameLst>
                                      </p:cBhvr>
                                      <p:to>
                                        <p:strVal val="visible"/>
                                      </p:to>
                                    </p:set>
                                    <p:anim calcmode="lin" valueType="num">
                                      <p:cBhvr additive="base">
                                        <p:cTn id="103"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xEl>
                                              <p:pRg st="17" end="17"/>
                                            </p:txEl>
                                          </p:spTgt>
                                        </p:tgtEl>
                                        <p:attrNameLst>
                                          <p:attrName>style.visibility</p:attrName>
                                        </p:attrNameLst>
                                      </p:cBhvr>
                                      <p:to>
                                        <p:strVal val="visible"/>
                                      </p:to>
                                    </p:set>
                                    <p:anim calcmode="lin" valueType="num">
                                      <p:cBhvr additive="base">
                                        <p:cTn id="109"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3">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
                                            <p:txEl>
                                              <p:pRg st="18" end="18"/>
                                            </p:txEl>
                                          </p:spTgt>
                                        </p:tgtEl>
                                        <p:attrNameLst>
                                          <p:attrName>style.visibility</p:attrName>
                                        </p:attrNameLst>
                                      </p:cBhvr>
                                      <p:to>
                                        <p:strVal val="visible"/>
                                      </p:to>
                                    </p:set>
                                    <p:anim calcmode="lin" valueType="num">
                                      <p:cBhvr additive="base">
                                        <p:cTn id="115"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4- Lack of </a:t>
            </a:r>
            <a:r>
              <a:rPr lang="en-US" sz="2400" b="1" dirty="0" smtClean="0"/>
              <a:t>tests.</a:t>
            </a:r>
            <a:endParaRPr lang="en-US" sz="2400" b="1" dirty="0"/>
          </a:p>
          <a:p>
            <a:r>
              <a:rPr lang="en-US" sz="1800" dirty="0"/>
              <a:t>The lack of immediate feedback encourages quick, but risky corrections (i.e. "crutches"), sometimes directly during the production phase.</a:t>
            </a:r>
          </a:p>
          <a:p>
            <a:r>
              <a:rPr lang="en-US" sz="1800" dirty="0"/>
              <a:t>The effects of this can be catastrophic. For example, an innocent hotfix might send a test email to the entire client database or delete the current customer data in the database.</a:t>
            </a:r>
          </a:p>
        </p:txBody>
      </p:sp>
    </p:spTree>
    <p:extLst>
      <p:ext uri="{BB962C8B-B14F-4D97-AF65-F5344CB8AC3E}">
        <p14:creationId xmlns:p14="http://schemas.microsoft.com/office/powerpoint/2010/main" val="790429577"/>
      </p:ext>
    </p:extLst>
  </p:cSld>
  <p:clrMapOvr>
    <a:masterClrMapping/>
  </p:clrMapOvr>
  <p:transition spd="slow">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5- </a:t>
            </a:r>
            <a:r>
              <a:rPr lang="en-US" sz="2400" b="1" dirty="0"/>
              <a:t>Lack of </a:t>
            </a:r>
            <a:r>
              <a:rPr lang="en-US" sz="2400" b="1" dirty="0" smtClean="0"/>
              <a:t>documentations.</a:t>
            </a:r>
            <a:endParaRPr lang="en-US" sz="2400" b="1" dirty="0"/>
          </a:p>
          <a:p>
            <a:r>
              <a:rPr lang="en-US" sz="1800" dirty="0"/>
              <a:t>This slows down the introduction of new people to the project and can grind development to a halt if key people leave the project.</a:t>
            </a:r>
          </a:p>
        </p:txBody>
      </p:sp>
    </p:spTree>
    <p:extLst>
      <p:ext uri="{BB962C8B-B14F-4D97-AF65-F5344CB8AC3E}">
        <p14:creationId xmlns:p14="http://schemas.microsoft.com/office/powerpoint/2010/main" val="371581332"/>
      </p:ext>
    </p:extLst>
  </p:cSld>
  <p:clrMapOvr>
    <a:masterClrMapping/>
  </p:clrMapOvr>
  <p:transition spd="slow">
    <p:cove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6- </a:t>
            </a:r>
            <a:r>
              <a:rPr lang="en-US" sz="2400" b="1" dirty="0"/>
              <a:t>Lack of </a:t>
            </a:r>
            <a:r>
              <a:rPr lang="en-US" sz="2400" b="1" dirty="0" smtClean="0"/>
              <a:t>interaction between team members.</a:t>
            </a:r>
            <a:endParaRPr lang="en-US" sz="2400" b="1" dirty="0"/>
          </a:p>
          <a:p>
            <a:r>
              <a:rPr lang="en-US" sz="1800" dirty="0"/>
              <a:t>If the knowledge base is not distributed throughout the company, people will end up working with an outdated understanding of processes and information about the project.</a:t>
            </a:r>
          </a:p>
          <a:p>
            <a:r>
              <a:rPr lang="en-US" sz="1800" dirty="0"/>
              <a:t>This situation can be exacerbated when junior developers are incorrectly trained by their mentors.</a:t>
            </a:r>
          </a:p>
        </p:txBody>
      </p:sp>
    </p:spTree>
    <p:extLst>
      <p:ext uri="{BB962C8B-B14F-4D97-AF65-F5344CB8AC3E}">
        <p14:creationId xmlns:p14="http://schemas.microsoft.com/office/powerpoint/2010/main" val="898033753"/>
      </p:ext>
    </p:extLst>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7- Long-term simultaneous development in several </a:t>
            </a:r>
            <a:r>
              <a:rPr lang="en-US" sz="2400" b="1" dirty="0" smtClean="0"/>
              <a:t>branches.</a:t>
            </a:r>
            <a:endParaRPr lang="en-US" sz="2400" b="1" dirty="0"/>
          </a:p>
          <a:p>
            <a:r>
              <a:rPr lang="en-US" sz="1800" dirty="0"/>
              <a:t>This can lead to the accumulation of technical debt, which is then increased when changes are merged</a:t>
            </a:r>
            <a:r>
              <a:rPr lang="en-US" sz="1800" dirty="0" smtClean="0"/>
              <a:t>.</a:t>
            </a:r>
            <a:endParaRPr lang="en-US" sz="1800" dirty="0"/>
          </a:p>
          <a:p>
            <a:r>
              <a:rPr lang="en-US" sz="1800" dirty="0"/>
              <a:t>The more changes made in isolation, the greater the total technical debt.</a:t>
            </a:r>
          </a:p>
        </p:txBody>
      </p:sp>
    </p:spTree>
    <p:extLst>
      <p:ext uri="{BB962C8B-B14F-4D97-AF65-F5344CB8AC3E}">
        <p14:creationId xmlns:p14="http://schemas.microsoft.com/office/powerpoint/2010/main" val="3089195827"/>
      </p:ext>
    </p:extLst>
  </p:cSld>
  <p:clrMapOvr>
    <a:masterClrMapping/>
  </p:clrMapOvr>
  <p:transition spd="slow">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smtClean="0"/>
              <a:t>8- Delayed refactoring.</a:t>
            </a:r>
            <a:endParaRPr lang="en-US" sz="2400" b="1" dirty="0"/>
          </a:p>
          <a:p>
            <a:r>
              <a:rPr lang="en-US" sz="1800" dirty="0"/>
              <a:t>The project's requirements are constantly changing and at some point it may become obvious that parts of the code are obsolete, have become cumbersome, and must be redesigned to meet new requirements.</a:t>
            </a:r>
          </a:p>
          <a:p>
            <a:r>
              <a:rPr lang="en-US" sz="1800" dirty="0"/>
              <a:t>On the other hand, the project's programmers are writing new code every day that works with the obsolete parts. Therefore, the longer refactoring is delayed, the more dependent code will have to be reworked in the future.</a:t>
            </a:r>
          </a:p>
        </p:txBody>
      </p:sp>
    </p:spTree>
    <p:extLst>
      <p:ext uri="{BB962C8B-B14F-4D97-AF65-F5344CB8AC3E}">
        <p14:creationId xmlns:p14="http://schemas.microsoft.com/office/powerpoint/2010/main" val="1981283473"/>
      </p:ext>
    </p:extLst>
  </p:cSld>
  <p:clrMapOvr>
    <a:masterClrMapping/>
  </p:clrMapOvr>
  <p:transition spd="slow">
    <p:cove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9- Lack of compliance </a:t>
            </a:r>
            <a:r>
              <a:rPr lang="en-US" sz="2400" b="1" dirty="0" smtClean="0"/>
              <a:t>monitoring.</a:t>
            </a:r>
            <a:endParaRPr lang="en-US" sz="2400" b="1" dirty="0"/>
          </a:p>
          <a:p>
            <a:r>
              <a:rPr lang="en-US" sz="1800" dirty="0" smtClean="0"/>
              <a:t>This happens when everyone working on the project writes code as they see fit (i.e. the same way they wrote the last project).</a:t>
            </a:r>
            <a:endParaRPr lang="en-US" sz="1800" dirty="0"/>
          </a:p>
        </p:txBody>
      </p:sp>
    </p:spTree>
    <p:extLst>
      <p:ext uri="{BB962C8B-B14F-4D97-AF65-F5344CB8AC3E}">
        <p14:creationId xmlns:p14="http://schemas.microsoft.com/office/powerpoint/2010/main" val="3799769840"/>
      </p:ext>
    </p:extLst>
  </p:cSld>
  <p:clrMapOvr>
    <a:masterClrMapping/>
  </p:clrMapOvr>
  <p:transition spd="slow">
    <p:cove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Causes of technical debt</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2400" b="1" dirty="0"/>
              <a:t>10- </a:t>
            </a:r>
            <a:r>
              <a:rPr lang="en-US" sz="2400" b="1" dirty="0" smtClean="0"/>
              <a:t>Incompetence.</a:t>
            </a:r>
            <a:endParaRPr lang="en-US" sz="2400" b="1" dirty="0"/>
          </a:p>
          <a:p>
            <a:r>
              <a:rPr lang="en-US" sz="1800" dirty="0"/>
              <a:t>This is when the developer just doesn't know how to write decent code.</a:t>
            </a:r>
          </a:p>
        </p:txBody>
      </p:sp>
    </p:spTree>
    <p:extLst>
      <p:ext uri="{BB962C8B-B14F-4D97-AF65-F5344CB8AC3E}">
        <p14:creationId xmlns:p14="http://schemas.microsoft.com/office/powerpoint/2010/main" val="1316855017"/>
      </p:ext>
    </p:extLst>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When to refactor?</a:t>
            </a:r>
          </a:p>
        </p:txBody>
      </p:sp>
    </p:spTree>
    <p:extLst>
      <p:ext uri="{BB962C8B-B14F-4D97-AF65-F5344CB8AC3E}">
        <p14:creationId xmlns:p14="http://schemas.microsoft.com/office/powerpoint/2010/main" val="540807085"/>
      </p:ext>
    </p:extLst>
  </p:cSld>
  <p:clrMapOvr>
    <a:masterClrMapping/>
  </p:clrMapOvr>
  <p:transition spd="slow">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smtClean="0">
                <a:latin typeface="IRANSans Medium" panose="02040503050201020203" pitchFamily="18" charset="-78"/>
                <a:cs typeface="IRANSans Medium" panose="02040503050201020203" pitchFamily="18" charset="-78"/>
              </a:rPr>
              <a:t>Rules Of Three</a:t>
            </a:r>
            <a:endParaRPr lang="en-US" sz="1800" dirty="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When you are doing something for the first time, just get it done</a:t>
            </a:r>
            <a:r>
              <a:rPr lang="en-US" sz="1800" dirty="0" smtClean="0">
                <a:latin typeface="IRANSans Medium" panose="02040503050201020203" pitchFamily="18" charset="-78"/>
                <a:cs typeface="IRANSans Medium" panose="02040503050201020203" pitchFamily="18" charset="-78"/>
              </a:rPr>
              <a:t>.</a:t>
            </a:r>
            <a:endParaRPr lang="en-US" sz="1800" dirty="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When you are doing something similar for the second time, cringe at having to repeat but do the same thing anyway</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When you are doing something for the third time, start refactoring.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608007"/>
            <a:ext cx="4572000" cy="4572000"/>
          </a:xfrm>
          <a:prstGeom prst="rect">
            <a:avLst/>
          </a:prstGeom>
        </p:spPr>
      </p:pic>
    </p:spTree>
    <p:extLst>
      <p:ext uri="{BB962C8B-B14F-4D97-AF65-F5344CB8AC3E}">
        <p14:creationId xmlns:p14="http://schemas.microsoft.com/office/powerpoint/2010/main" val="24919484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a:latin typeface="IRANSans Medium" panose="02040503050201020203" pitchFamily="18" charset="-78"/>
                <a:cs typeface="IRANSans Medium" panose="02040503050201020203" pitchFamily="18" charset="-78"/>
              </a:rPr>
              <a:t>When adding a </a:t>
            </a:r>
            <a:r>
              <a:rPr lang="en-US" sz="3200" dirty="0" smtClean="0">
                <a:latin typeface="IRANSans Medium" panose="02040503050201020203" pitchFamily="18" charset="-78"/>
                <a:cs typeface="IRANSans Medium" panose="02040503050201020203" pitchFamily="18" charset="-78"/>
              </a:rPr>
              <a:t>feature</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Refactoring helps you understand other people's code</a:t>
            </a:r>
            <a:r>
              <a:rPr lang="en-US" sz="18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If you have to deal with someone else's dirty code, try to refactor it </a:t>
            </a:r>
            <a:r>
              <a:rPr lang="en-US" sz="1600" dirty="0" smtClean="0">
                <a:latin typeface="IRANSans Medium" panose="02040503050201020203" pitchFamily="18" charset="-78"/>
                <a:cs typeface="IRANSans Medium" panose="02040503050201020203" pitchFamily="18" charset="-78"/>
              </a:rPr>
              <a:t>first.</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Clean </a:t>
            </a:r>
            <a:r>
              <a:rPr lang="en-US" sz="1600" dirty="0">
                <a:latin typeface="IRANSans Medium" panose="02040503050201020203" pitchFamily="18" charset="-78"/>
                <a:cs typeface="IRANSans Medium" panose="02040503050201020203" pitchFamily="18" charset="-78"/>
              </a:rPr>
              <a:t>code is much easier to </a:t>
            </a:r>
            <a:r>
              <a:rPr lang="en-US" sz="1600" dirty="0" smtClean="0">
                <a:latin typeface="IRANSans Medium" panose="02040503050201020203" pitchFamily="18" charset="-78"/>
                <a:cs typeface="IRANSans Medium" panose="02040503050201020203" pitchFamily="18" charset="-78"/>
              </a:rPr>
              <a:t>grasp.</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You </a:t>
            </a:r>
            <a:r>
              <a:rPr lang="en-US" sz="1600" dirty="0">
                <a:latin typeface="IRANSans Medium" panose="02040503050201020203" pitchFamily="18" charset="-78"/>
                <a:cs typeface="IRANSans Medium" panose="02040503050201020203" pitchFamily="18" charset="-78"/>
              </a:rPr>
              <a:t>will improve it not only for yourself but also for those who use it after you.</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Refactoring makes it easier to add new features</a:t>
            </a:r>
            <a:r>
              <a:rPr lang="en-US" sz="18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It's much easier to make changes in clean code.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9445" y="3158613"/>
            <a:ext cx="4572000" cy="4572000"/>
          </a:xfrm>
          <a:prstGeom prst="rect">
            <a:avLst/>
          </a:prstGeom>
        </p:spPr>
      </p:pic>
    </p:spTree>
    <p:extLst>
      <p:ext uri="{BB962C8B-B14F-4D97-AF65-F5344CB8AC3E}">
        <p14:creationId xmlns:p14="http://schemas.microsoft.com/office/powerpoint/2010/main" val="42129898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What is Refactoring?</a:t>
            </a:r>
          </a:p>
        </p:txBody>
      </p:sp>
    </p:spTree>
    <p:extLst>
      <p:ext uri="{BB962C8B-B14F-4D97-AF65-F5344CB8AC3E}">
        <p14:creationId xmlns:p14="http://schemas.microsoft.com/office/powerpoint/2010/main" val="1846782645"/>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a:latin typeface="IRANSans Medium" panose="02040503050201020203" pitchFamily="18" charset="-78"/>
                <a:cs typeface="IRANSans Medium" panose="02040503050201020203" pitchFamily="18" charset="-78"/>
              </a:rPr>
              <a:t>When </a:t>
            </a:r>
            <a:r>
              <a:rPr lang="en-US" sz="3200" dirty="0" smtClean="0">
                <a:latin typeface="IRANSans Medium" panose="02040503050201020203" pitchFamily="18" charset="-78"/>
                <a:cs typeface="IRANSans Medium" panose="02040503050201020203" pitchFamily="18" charset="-78"/>
              </a:rPr>
              <a:t>fixing </a:t>
            </a:r>
            <a:r>
              <a:rPr lang="en-US" sz="3200" dirty="0">
                <a:latin typeface="IRANSans Medium" panose="02040503050201020203" pitchFamily="18" charset="-78"/>
                <a:cs typeface="IRANSans Medium" panose="02040503050201020203" pitchFamily="18" charset="-78"/>
              </a:rPr>
              <a:t>a </a:t>
            </a:r>
            <a:r>
              <a:rPr lang="en-US" sz="3200" dirty="0" smtClean="0">
                <a:latin typeface="IRANSans Medium" panose="02040503050201020203" pitchFamily="18" charset="-78"/>
                <a:cs typeface="IRANSans Medium" panose="02040503050201020203" pitchFamily="18" charset="-78"/>
              </a:rPr>
              <a:t>bug</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Bugs in code behave just like those in real life: they live in the darkest, dirtiest places in the code. Clean your code and the errors will practically discover themselves</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 </a:t>
            </a:r>
            <a:r>
              <a:rPr lang="en-US" sz="1800" dirty="0">
                <a:latin typeface="IRANSans Medium" panose="02040503050201020203" pitchFamily="18" charset="-78"/>
                <a:cs typeface="IRANSans Medium" panose="02040503050201020203" pitchFamily="18" charset="-78"/>
              </a:rPr>
              <a:t>Managers appreciate proactive refactoring as it eliminates the need for special refactoring tasks later. Happy bosses make happy programmers!</a:t>
            </a:r>
            <a:endParaRPr lang="en-US" sz="1600" dirty="0">
              <a:latin typeface="IRANSans Medium" panose="02040503050201020203" pitchFamily="18" charset="-78"/>
              <a:cs typeface="IRANSans Medium" panose="02040503050201020203" pitchFamily="18"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606" y="3292884"/>
            <a:ext cx="4572000" cy="4362450"/>
          </a:xfrm>
          <a:prstGeom prst="rect">
            <a:avLst/>
          </a:prstGeom>
        </p:spPr>
      </p:pic>
    </p:spTree>
    <p:extLst>
      <p:ext uri="{BB962C8B-B14F-4D97-AF65-F5344CB8AC3E}">
        <p14:creationId xmlns:p14="http://schemas.microsoft.com/office/powerpoint/2010/main" val="27031414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smtClean="0">
                <a:latin typeface="IRANSans Medium" panose="02040503050201020203" pitchFamily="18" charset="-78"/>
                <a:cs typeface="IRANSans Medium" panose="02040503050201020203" pitchFamily="18" charset="-78"/>
              </a:rPr>
              <a:t>During code review</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The code review may be the last chance to tidy up the code before it becomes available to the public</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It's best to perform such reviews in a pair with an author. This way you could fix simple problems quickly and gauge the time for fixing the more difficult ones.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948" y="3207775"/>
            <a:ext cx="4572000" cy="4572000"/>
          </a:xfrm>
          <a:prstGeom prst="rect">
            <a:avLst/>
          </a:prstGeom>
        </p:spPr>
      </p:pic>
    </p:spTree>
    <p:extLst>
      <p:ext uri="{BB962C8B-B14F-4D97-AF65-F5344CB8AC3E}">
        <p14:creationId xmlns:p14="http://schemas.microsoft.com/office/powerpoint/2010/main" val="30848435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How to refactor?</a:t>
            </a:r>
          </a:p>
        </p:txBody>
      </p:sp>
    </p:spTree>
    <p:extLst>
      <p:ext uri="{BB962C8B-B14F-4D97-AF65-F5344CB8AC3E}">
        <p14:creationId xmlns:p14="http://schemas.microsoft.com/office/powerpoint/2010/main" val="2685206019"/>
      </p:ext>
    </p:extLst>
  </p:cSld>
  <p:clrMapOvr>
    <a:masterClrMapping/>
  </p:clrMapOvr>
  <p:transition spd="slow">
    <p:cove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How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Set of </a:t>
            </a:r>
            <a:r>
              <a:rPr lang="en-US" sz="1800" dirty="0">
                <a:latin typeface="IRANSans Medium" panose="02040503050201020203" pitchFamily="18" charset="-78"/>
                <a:cs typeface="IRANSans Medium" panose="02040503050201020203" pitchFamily="18" charset="-78"/>
              </a:rPr>
              <a:t>small </a:t>
            </a:r>
            <a:r>
              <a:rPr lang="en-US" sz="1800" dirty="0" smtClean="0">
                <a:latin typeface="IRANSans Medium" panose="02040503050201020203" pitchFamily="18" charset="-78"/>
                <a:cs typeface="IRANSans Medium" panose="02040503050201020203" pitchFamily="18" charset="-78"/>
              </a:rPr>
              <a:t>changes </a:t>
            </a:r>
            <a:r>
              <a:rPr lang="en-US" sz="1800" dirty="0">
                <a:latin typeface="IRANSans Medium" panose="02040503050201020203" pitchFamily="18" charset="-78"/>
                <a:cs typeface="IRANSans Medium" panose="02040503050201020203" pitchFamily="18" charset="-78"/>
              </a:rPr>
              <a:t>each of which makes the existing code slightly </a:t>
            </a:r>
            <a:r>
              <a:rPr lang="en-US" sz="1800" dirty="0" smtClean="0">
                <a:latin typeface="IRANSans Medium" panose="02040503050201020203" pitchFamily="18" charset="-78"/>
                <a:cs typeface="IRANSans Medium" panose="02040503050201020203" pitchFamily="18" charset="-78"/>
              </a:rPr>
              <a:t>better</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Still </a:t>
            </a:r>
            <a:r>
              <a:rPr lang="en-US" sz="1800" dirty="0">
                <a:latin typeface="IRANSans Medium" panose="02040503050201020203" pitchFamily="18" charset="-78"/>
                <a:cs typeface="IRANSans Medium" panose="02040503050201020203" pitchFamily="18" charset="-78"/>
              </a:rPr>
              <a:t>leaving the program in working order</a:t>
            </a:r>
            <a:r>
              <a:rPr lang="en-US" sz="18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2000" b="1" dirty="0">
                <a:latin typeface="IRANSans Medium" panose="02040503050201020203" pitchFamily="18" charset="-78"/>
                <a:cs typeface="IRANSans Medium" panose="02040503050201020203" pitchFamily="18" charset="-78"/>
              </a:rPr>
              <a:t>Checklist of refactoring done right </a:t>
            </a:r>
            <a:r>
              <a:rPr lang="en-US" sz="2000" b="1" dirty="0" smtClean="0">
                <a:latin typeface="IRANSans Medium" panose="02040503050201020203" pitchFamily="18" charset="-78"/>
                <a:cs typeface="IRANSans Medium" panose="02040503050201020203" pitchFamily="18" charset="-78"/>
              </a:rPr>
              <a:t>way:</a:t>
            </a:r>
          </a:p>
        </p:txBody>
      </p:sp>
    </p:spTree>
    <p:extLst>
      <p:ext uri="{BB962C8B-B14F-4D97-AF65-F5344CB8AC3E}">
        <p14:creationId xmlns:p14="http://schemas.microsoft.com/office/powerpoint/2010/main" val="25839359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a:latin typeface="IRANSans Medium" panose="02040503050201020203" pitchFamily="18" charset="-78"/>
                <a:cs typeface="IRANSans Medium" panose="02040503050201020203" pitchFamily="18" charset="-78"/>
              </a:rPr>
              <a:t>1- The code should become </a:t>
            </a:r>
            <a:r>
              <a:rPr lang="en-US" sz="3200" dirty="0" smtClean="0">
                <a:latin typeface="IRANSans Medium" panose="02040503050201020203" pitchFamily="18" charset="-78"/>
                <a:cs typeface="IRANSans Medium" panose="02040503050201020203" pitchFamily="18" charset="-78"/>
              </a:rPr>
              <a:t>cleaner</a:t>
            </a:r>
          </a:p>
          <a:p>
            <a:r>
              <a:rPr lang="en-US" sz="1800" dirty="0">
                <a:latin typeface="IRANSans Medium" panose="02040503050201020203" pitchFamily="18" charset="-78"/>
                <a:cs typeface="IRANSans Medium" panose="02040503050201020203" pitchFamily="18" charset="-78"/>
              </a:rPr>
              <a:t>If the code remains just as unclean after refactoring... </a:t>
            </a:r>
            <a:r>
              <a:rPr lang="en-US" sz="1800" dirty="0" smtClean="0">
                <a:latin typeface="IRANSans Medium" panose="02040503050201020203" pitchFamily="18" charset="-78"/>
                <a:cs typeface="IRANSans Medium" panose="02040503050201020203" pitchFamily="18" charset="-78"/>
              </a:rPr>
              <a:t>you've </a:t>
            </a:r>
            <a:r>
              <a:rPr lang="en-US" sz="1800" dirty="0">
                <a:latin typeface="IRANSans Medium" panose="02040503050201020203" pitchFamily="18" charset="-78"/>
                <a:cs typeface="IRANSans Medium" panose="02040503050201020203" pitchFamily="18" charset="-78"/>
              </a:rPr>
              <a:t>just wasted an hour of your life</a:t>
            </a:r>
            <a:r>
              <a:rPr lang="en-US" sz="1800" dirty="0" smtClean="0">
                <a:latin typeface="IRANSans Medium" panose="02040503050201020203" pitchFamily="18" charset="-78"/>
                <a:cs typeface="IRANSans Medium" panose="02040503050201020203" pitchFamily="18" charset="-78"/>
              </a:rPr>
              <a:t>.</a:t>
            </a:r>
            <a:endParaRPr lang="en-US" sz="1800" dirty="0">
              <a:latin typeface="IRANSans Medium" panose="02040503050201020203" pitchFamily="18" charset="-78"/>
              <a:cs typeface="IRANSans Medium" panose="02040503050201020203" pitchFamily="18" charset="-78"/>
            </a:endParaRPr>
          </a:p>
          <a:p>
            <a:r>
              <a:rPr lang="en-US" sz="1800" dirty="0">
                <a:latin typeface="IRANSans Medium" panose="02040503050201020203" pitchFamily="18" charset="-78"/>
                <a:cs typeface="IRANSans Medium" panose="02040503050201020203" pitchFamily="18" charset="-78"/>
              </a:rPr>
              <a:t>Try to figure out why this happened</a:t>
            </a:r>
            <a:r>
              <a:rPr lang="en-US" sz="1800" dirty="0" smtClean="0">
                <a:latin typeface="IRANSans Medium" panose="02040503050201020203" pitchFamily="18" charset="-78"/>
                <a:cs typeface="IRANSans Medium" panose="02040503050201020203" pitchFamily="18" charset="-78"/>
              </a:rPr>
              <a:t>.</a:t>
            </a:r>
          </a:p>
          <a:p>
            <a:endParaRPr lang="en-US" sz="18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This frequently happens when you move away from </a:t>
            </a:r>
            <a:r>
              <a:rPr lang="en-US" sz="1800" dirty="0" smtClean="0">
                <a:latin typeface="IRANSans Medium" panose="02040503050201020203" pitchFamily="18" charset="-78"/>
                <a:cs typeface="IRANSans Medium" panose="02040503050201020203" pitchFamily="18" charset="-78"/>
              </a:rPr>
              <a:t>small changes to big changes.</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In this case, It's </a:t>
            </a:r>
            <a:r>
              <a:rPr lang="en-US" sz="1600" dirty="0">
                <a:latin typeface="IRANSans Medium" panose="02040503050201020203" pitchFamily="18" charset="-78"/>
                <a:cs typeface="IRANSans Medium" panose="02040503050201020203" pitchFamily="18" charset="-78"/>
              </a:rPr>
              <a:t>very easy to lose your mind, especially if you have a time limit</a:t>
            </a:r>
            <a:r>
              <a:rPr lang="en-US" sz="1600" dirty="0" smtClean="0">
                <a:latin typeface="IRANSans Medium" panose="02040503050201020203" pitchFamily="18" charset="-78"/>
                <a:cs typeface="IRANSans Medium" panose="02040503050201020203" pitchFamily="18" charset="-78"/>
              </a:rPr>
              <a:t>.</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It can </a:t>
            </a:r>
            <a:r>
              <a:rPr lang="en-US" sz="1800" dirty="0">
                <a:latin typeface="IRANSans Medium" panose="02040503050201020203" pitchFamily="18" charset="-78"/>
                <a:cs typeface="IRANSans Medium" panose="02040503050201020203" pitchFamily="18" charset="-78"/>
              </a:rPr>
              <a:t>also happen when working with extremely sloppy code</a:t>
            </a:r>
            <a:r>
              <a:rPr lang="en-US" sz="18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Whatever </a:t>
            </a:r>
            <a:r>
              <a:rPr lang="en-US" sz="1600" dirty="0">
                <a:latin typeface="IRANSans Medium" panose="02040503050201020203" pitchFamily="18" charset="-78"/>
                <a:cs typeface="IRANSans Medium" panose="02040503050201020203" pitchFamily="18" charset="-78"/>
              </a:rPr>
              <a:t>you improve, the code as a whole still remains a </a:t>
            </a:r>
            <a:r>
              <a:rPr lang="en-US" sz="1600" dirty="0" smtClean="0">
                <a:latin typeface="IRANSans Medium" panose="02040503050201020203" pitchFamily="18" charset="-78"/>
                <a:cs typeface="IRANSans Medium" panose="02040503050201020203" pitchFamily="18" charset="-78"/>
              </a:rPr>
              <a:t>disaster</a:t>
            </a:r>
            <a:r>
              <a:rPr lang="en-US" sz="1600" dirty="0">
                <a:latin typeface="IRANSans Medium" panose="02040503050201020203" pitchFamily="18" charset="-78"/>
                <a:cs typeface="IRANSans Medium" panose="02040503050201020203" pitchFamily="18" charset="-78"/>
              </a:rPr>
              <a:t>.</a:t>
            </a:r>
            <a:endParaRPr lang="en-US" sz="1600" dirty="0" smtClean="0">
              <a:latin typeface="IRANSans Medium" panose="02040503050201020203" pitchFamily="18" charset="-78"/>
              <a:cs typeface="IRANSans Medium" panose="02040503050201020203" pitchFamily="18" charset="-78"/>
            </a:endParaRPr>
          </a:p>
        </p:txBody>
      </p:sp>
    </p:spTree>
    <p:extLst>
      <p:ext uri="{BB962C8B-B14F-4D97-AF65-F5344CB8AC3E}">
        <p14:creationId xmlns:p14="http://schemas.microsoft.com/office/powerpoint/2010/main" val="19620592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 calcmode="lin" valueType="num">
                                      <p:cBhvr additive="base">
                                        <p:cTn id="1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a:latin typeface="IRANSans Medium" panose="02040503050201020203" pitchFamily="18" charset="-78"/>
                <a:cs typeface="IRANSans Medium" panose="02040503050201020203" pitchFamily="18" charset="-78"/>
              </a:rPr>
              <a:t>2- </a:t>
            </a:r>
            <a:r>
              <a:rPr lang="en-US" sz="2800" dirty="0">
                <a:latin typeface="IRANSans Medium" panose="02040503050201020203" pitchFamily="18" charset="-78"/>
                <a:cs typeface="IRANSans Medium" panose="02040503050201020203" pitchFamily="18" charset="-78"/>
              </a:rPr>
              <a:t>New functionality should not be created during refactoring.</a:t>
            </a:r>
            <a:endParaRPr lang="en-US" sz="2800" dirty="0" smtClean="0">
              <a:latin typeface="IRANSans Medium" panose="02040503050201020203" pitchFamily="18" charset="-78"/>
              <a:cs typeface="IRANSans Medium" panose="02040503050201020203" pitchFamily="18" charset="-78"/>
            </a:endParaRPr>
          </a:p>
          <a:p>
            <a:r>
              <a:rPr lang="en-US" sz="1800" dirty="0">
                <a:latin typeface="IRANSans Medium" panose="02040503050201020203" pitchFamily="18" charset="-78"/>
                <a:cs typeface="IRANSans Medium" panose="02040503050201020203" pitchFamily="18" charset="-78"/>
              </a:rPr>
              <a:t>Do not mix refactoring and direct development of new features. Try to separate these processes at least within the confines of individual commits</a:t>
            </a:r>
            <a:r>
              <a:rPr lang="en-US" sz="1800" dirty="0" smtClean="0">
                <a:latin typeface="IRANSans Medium" panose="02040503050201020203" pitchFamily="18" charset="-78"/>
                <a:cs typeface="IRANSans Medium" panose="02040503050201020203" pitchFamily="18" charset="-78"/>
              </a:rPr>
              <a:t>.</a:t>
            </a:r>
          </a:p>
        </p:txBody>
      </p:sp>
    </p:spTree>
    <p:extLst>
      <p:ext uri="{BB962C8B-B14F-4D97-AF65-F5344CB8AC3E}">
        <p14:creationId xmlns:p14="http://schemas.microsoft.com/office/powerpoint/2010/main" val="3261956988"/>
      </p:ext>
    </p:extLst>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When to refactor?</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r>
              <a:rPr lang="en-US" sz="3200" dirty="0" smtClean="0">
                <a:latin typeface="IRANSans Medium" panose="02040503050201020203" pitchFamily="18" charset="-78"/>
                <a:cs typeface="IRANSans Medium" panose="02040503050201020203" pitchFamily="18" charset="-78"/>
              </a:rPr>
              <a:t>3- </a:t>
            </a:r>
            <a:r>
              <a:rPr lang="en-US" sz="3200" dirty="0">
                <a:latin typeface="IRANSans Medium" panose="02040503050201020203" pitchFamily="18" charset="-78"/>
                <a:cs typeface="IRANSans Medium" panose="02040503050201020203" pitchFamily="18" charset="-78"/>
              </a:rPr>
              <a:t>All existing tests must pass after refactoring</a:t>
            </a:r>
            <a:r>
              <a:rPr lang="en-US" sz="3200" dirty="0" smtClean="0">
                <a:latin typeface="IRANSans Medium" panose="02040503050201020203" pitchFamily="18" charset="-78"/>
                <a:cs typeface="IRANSans Medium" panose="02040503050201020203" pitchFamily="18" charset="-78"/>
              </a:rPr>
              <a:t>.</a:t>
            </a:r>
          </a:p>
          <a:p>
            <a:r>
              <a:rPr lang="en-US" sz="1800" dirty="0">
                <a:latin typeface="IRANSans Medium" panose="02040503050201020203" pitchFamily="18" charset="-78"/>
                <a:cs typeface="IRANSans Medium" panose="02040503050201020203" pitchFamily="18" charset="-78"/>
              </a:rPr>
              <a:t>There are two cases when tests can break down after refactoring</a:t>
            </a:r>
            <a:r>
              <a:rPr lang="en-US" sz="1800" dirty="0" smtClean="0">
                <a:latin typeface="IRANSans Medium" panose="02040503050201020203" pitchFamily="18" charset="-78"/>
                <a:cs typeface="IRANSans Medium" panose="02040503050201020203" pitchFamily="18" charset="-78"/>
              </a:rPr>
              <a:t>:</a:t>
            </a:r>
          </a:p>
          <a:p>
            <a:endParaRPr lang="en-US" sz="1800" dirty="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You made a mistake when changing the code</a:t>
            </a:r>
            <a:r>
              <a:rPr lang="en-US" sz="1800" dirty="0" smtClean="0">
                <a:latin typeface="IRANSans Medium" panose="02040503050201020203" pitchFamily="18" charset="-78"/>
                <a:cs typeface="IRANSans Medium" panose="02040503050201020203" pitchFamily="18" charset="-78"/>
              </a:rPr>
              <a:t>.</a:t>
            </a:r>
            <a:endParaRPr lang="en-US" sz="1800" dirty="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This is easy - just go ahead and correct the mistake</a:t>
            </a:r>
            <a:r>
              <a:rPr lang="en-US" sz="16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endParaRPr lang="en-US" sz="1600" dirty="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Your tests were too low-level (for example, testing private class methods</a:t>
            </a:r>
            <a:r>
              <a:rPr lang="en-US" sz="18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In this case, the tests are to blame, and the only way to fix this is to refactor the tests themselves and write new, higher-level tests</a:t>
            </a:r>
            <a:r>
              <a:rPr lang="en-US" sz="1600" dirty="0" smtClean="0">
                <a:latin typeface="IRANSans Medium" panose="02040503050201020203" pitchFamily="18" charset="-78"/>
                <a:cs typeface="IRANSans Medium" panose="02040503050201020203" pitchFamily="18" charset="-78"/>
              </a:rPr>
              <a:t>.</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A great way to avoid this kind of situation is to write tests in the </a:t>
            </a:r>
            <a:r>
              <a:rPr lang="en-US" sz="1600" dirty="0" err="1" smtClean="0">
                <a:latin typeface="IRANSans Medium" panose="02040503050201020203" pitchFamily="18" charset="-78"/>
                <a:cs typeface="IRANSans Medium" panose="02040503050201020203" pitchFamily="18" charset="-78"/>
              </a:rPr>
              <a:t>BDD</a:t>
            </a:r>
            <a:r>
              <a:rPr lang="en-US" sz="1600" dirty="0" smtClean="0">
                <a:latin typeface="IRANSans Medium" panose="02040503050201020203" pitchFamily="18" charset="-78"/>
                <a:cs typeface="IRANSans Medium" panose="02040503050201020203" pitchFamily="18" charset="-78"/>
              </a:rPr>
              <a:t> style.</a:t>
            </a:r>
          </a:p>
        </p:txBody>
      </p:sp>
    </p:spTree>
    <p:extLst>
      <p:ext uri="{BB962C8B-B14F-4D97-AF65-F5344CB8AC3E}">
        <p14:creationId xmlns:p14="http://schemas.microsoft.com/office/powerpoint/2010/main" val="10557786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Code Smells</a:t>
            </a:r>
          </a:p>
        </p:txBody>
      </p:sp>
    </p:spTree>
    <p:extLst>
      <p:ext uri="{BB962C8B-B14F-4D97-AF65-F5344CB8AC3E}">
        <p14:creationId xmlns:p14="http://schemas.microsoft.com/office/powerpoint/2010/main" val="144063207"/>
      </p:ext>
    </p:extLst>
  </p:cSld>
  <p:clrMapOvr>
    <a:masterClrMapping/>
  </p:clrMapOvr>
  <p:transition spd="slow">
    <p:cove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080387" y="838199"/>
            <a:ext cx="7568688"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Bloaters</a:t>
            </a:r>
          </a:p>
          <a:p>
            <a:pPr algn="ctr"/>
            <a:r>
              <a:rPr lang="en-US" sz="1400" dirty="0"/>
              <a:t>Bloaters are code, methods and classes that have increased to such gargantuan </a:t>
            </a:r>
            <a:r>
              <a:rPr lang="en-US" sz="1400" dirty="0" smtClean="0"/>
              <a:t>proportions </a:t>
            </a:r>
            <a:r>
              <a:rPr lang="en-US" sz="1400" dirty="0"/>
              <a:t>that they are hard to work with. Usually these smells do not crop up right away, rather they accumulate over time as the program evolves (and especially when nobody makes an effort to eradicate them</a:t>
            </a:r>
            <a:r>
              <a:rPr lang="en-US" sz="1400" dirty="0" smtClean="0"/>
              <a:t>).</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 y="1090611"/>
            <a:ext cx="3048000" cy="5334000"/>
          </a:xfrm>
          <a:prstGeom prst="rect">
            <a:avLst/>
          </a:prstGeom>
        </p:spPr>
      </p:pic>
    </p:spTree>
    <p:extLst>
      <p:ext uri="{BB962C8B-B14F-4D97-AF65-F5344CB8AC3E}">
        <p14:creationId xmlns:p14="http://schemas.microsoft.com/office/powerpoint/2010/main" val="2785600535"/>
      </p:ext>
    </p:extLst>
  </p:cSld>
  <p:clrMapOvr>
    <a:masterClrMapping/>
  </p:clrMapOvr>
  <p:transition spd="slow">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dirty="0" smtClean="0">
                <a:latin typeface="IRANSans Medium" panose="02040503050201020203" pitchFamily="18" charset="-78"/>
                <a:cs typeface="IRANSans Medium" panose="02040503050201020203" pitchFamily="18" charset="-78"/>
              </a:rPr>
              <a:t>Long Methods</a:t>
            </a:r>
            <a:endParaRPr lang="en-US" sz="40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400" dirty="0"/>
              <a:t>A method contains too many lines of </a:t>
            </a:r>
            <a:r>
              <a:rPr lang="en-US" sz="1400" dirty="0" smtClean="0"/>
              <a:t>code.</a:t>
            </a:r>
          </a:p>
          <a:p>
            <a:pPr marL="285750" indent="-285750">
              <a:buFont typeface="Wingdings" panose="05000000000000000000" pitchFamily="2" charset="2"/>
              <a:buChar char="v"/>
            </a:pPr>
            <a:r>
              <a:rPr lang="en-US" sz="1400" dirty="0" smtClean="0"/>
              <a:t>Generally</a:t>
            </a:r>
            <a:r>
              <a:rPr lang="en-US" sz="1400" dirty="0"/>
              <a:t>, any method longer than ten lines should make you start asking questions</a:t>
            </a:r>
            <a:r>
              <a:rPr lang="en-US" sz="1400" dirty="0" smtClean="0"/>
              <a:t>.</a:t>
            </a:r>
          </a:p>
          <a:p>
            <a:pPr marL="285750" indent="-285750">
              <a:buFont typeface="Wingdings" panose="05000000000000000000" pitchFamily="2" charset="2"/>
              <a:buChar char="v"/>
            </a:pPr>
            <a:r>
              <a:rPr lang="en-US" sz="1400" dirty="0" smtClean="0"/>
              <a:t>Use </a:t>
            </a:r>
            <a:r>
              <a:rPr lang="en-US" sz="1400" b="1" dirty="0" smtClean="0"/>
              <a:t>Extract </a:t>
            </a:r>
            <a:r>
              <a:rPr lang="en-US" sz="1400" b="1" dirty="0"/>
              <a:t>M</a:t>
            </a:r>
            <a:r>
              <a:rPr lang="en-US" sz="1400" b="1" dirty="0" smtClean="0"/>
              <a:t>ethod </a:t>
            </a:r>
            <a:r>
              <a:rPr lang="en-US" sz="1400" dirty="0" smtClean="0"/>
              <a:t>(Even a single line, if it requires explanation)</a:t>
            </a:r>
          </a:p>
          <a:p>
            <a:pPr marL="285750" indent="-285750">
              <a:buFont typeface="Wingdings" panose="05000000000000000000" pitchFamily="2" charset="2"/>
              <a:buChar char="v"/>
            </a:pPr>
            <a:r>
              <a:rPr lang="en-US" sz="1400" dirty="0" smtClean="0"/>
              <a:t>Performance: In </a:t>
            </a:r>
            <a:r>
              <a:rPr lang="en-US" sz="1400" dirty="0"/>
              <a:t>almost all cases the </a:t>
            </a:r>
            <a:r>
              <a:rPr lang="en-US" sz="1400" dirty="0" smtClean="0"/>
              <a:t>impact of performance </a:t>
            </a:r>
            <a:r>
              <a:rPr lang="en-US" sz="1400" dirty="0"/>
              <a:t>is so negligible that it's not even worth worrying about.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2" y="4289090"/>
            <a:ext cx="3962400" cy="23774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0023" y="4322880"/>
            <a:ext cx="4200737" cy="252044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760" y="4331753"/>
            <a:ext cx="4200736" cy="2520442"/>
          </a:xfrm>
          <a:prstGeom prst="rect">
            <a:avLst/>
          </a:prstGeom>
        </p:spPr>
      </p:pic>
    </p:spTree>
    <p:extLst>
      <p:ext uri="{BB962C8B-B14F-4D97-AF65-F5344CB8AC3E}">
        <p14:creationId xmlns:p14="http://schemas.microsoft.com/office/powerpoint/2010/main" val="24477073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refactoring?</a:t>
            </a:r>
            <a:endParaRPr lang="en-US" dirty="0"/>
          </a:p>
        </p:txBody>
      </p:sp>
      <p:sp>
        <p:nvSpPr>
          <p:cNvPr id="5" name="Text Placeholder 2"/>
          <p:cNvSpPr>
            <a:spLocks noGrp="1"/>
          </p:cNvSpPr>
          <p:nvPr>
            <p:ph type="body" sz="half" idx="12"/>
          </p:nvPr>
        </p:nvSpPr>
        <p:spPr>
          <a:xfrm>
            <a:off x="475488" y="838200"/>
            <a:ext cx="11173587" cy="5525278"/>
          </a:xfrm>
        </p:spPr>
        <p:txBody>
          <a:bodyPr>
            <a:normAutofit/>
          </a:bodyPr>
          <a:lstStyle/>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 Refactoring is a controllable process of improving code without creating new functionality. It transforms a mess into clean code and simple design. </a:t>
            </a:r>
            <a:endParaRPr lang="en-US" sz="1800" dirty="0" smtClean="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improves </a:t>
            </a:r>
            <a:r>
              <a:rPr lang="en-US" sz="1600" dirty="0">
                <a:solidFill>
                  <a:schemeClr val="accent3">
                    <a:lumMod val="75000"/>
                  </a:schemeClr>
                </a:solidFill>
                <a:latin typeface="IRANSans Medium" panose="02040503050201020203" pitchFamily="18" charset="-78"/>
                <a:cs typeface="IRANSans Medium" panose="02040503050201020203" pitchFamily="18" charset="-78"/>
              </a:rPr>
              <a:t>nonfunctional</a:t>
            </a:r>
            <a:r>
              <a:rPr lang="en-US" sz="1600" dirty="0">
                <a:latin typeface="IRANSans Medium" panose="02040503050201020203" pitchFamily="18" charset="-78"/>
                <a:cs typeface="IRANSans Medium" panose="02040503050201020203" pitchFamily="18" charset="-78"/>
              </a:rPr>
              <a:t> attributes of the </a:t>
            </a:r>
            <a:r>
              <a:rPr lang="en-US" sz="1600" dirty="0" smtClean="0">
                <a:latin typeface="IRANSans Medium" panose="02040503050201020203" pitchFamily="18" charset="-78"/>
                <a:cs typeface="IRANSans Medium" panose="02040503050201020203" pitchFamily="18" charset="-78"/>
              </a:rPr>
              <a:t>software</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Advantages </a:t>
            </a:r>
            <a:r>
              <a:rPr lang="en-US" sz="1800" dirty="0" smtClean="0">
                <a:latin typeface="IRANSans Medium" panose="02040503050201020203" pitchFamily="18" charset="-78"/>
                <a:cs typeface="IRANSans Medium" panose="02040503050201020203" pitchFamily="18" charset="-78"/>
              </a:rPr>
              <a:t>include:</a:t>
            </a: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improved code </a:t>
            </a:r>
            <a:r>
              <a:rPr lang="en-US" sz="1600" dirty="0">
                <a:solidFill>
                  <a:schemeClr val="accent3">
                    <a:lumMod val="75000"/>
                  </a:schemeClr>
                </a:solidFill>
                <a:latin typeface="IRANSans Medium" panose="02040503050201020203" pitchFamily="18" charset="-78"/>
                <a:cs typeface="IRANSans Medium" panose="02040503050201020203" pitchFamily="18" charset="-78"/>
              </a:rPr>
              <a:t>readability</a:t>
            </a:r>
            <a:r>
              <a:rPr lang="en-US" sz="1600" dirty="0">
                <a:latin typeface="IRANSans Medium" panose="02040503050201020203" pitchFamily="18" charset="-78"/>
                <a:cs typeface="IRANSans Medium" panose="02040503050201020203" pitchFamily="18" charset="-78"/>
              </a:rPr>
              <a:t> </a:t>
            </a:r>
            <a:endParaRPr lang="en-US" sz="1600" dirty="0" smtClean="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reduced </a:t>
            </a:r>
            <a:r>
              <a:rPr lang="en-US" sz="1600" dirty="0" smtClean="0">
                <a:solidFill>
                  <a:schemeClr val="accent3">
                    <a:lumMod val="75000"/>
                  </a:schemeClr>
                </a:solidFill>
                <a:latin typeface="IRANSans Medium" panose="02040503050201020203" pitchFamily="18" charset="-78"/>
                <a:cs typeface="IRANSans Medium" panose="02040503050201020203" pitchFamily="18" charset="-78"/>
              </a:rPr>
              <a:t>complexity</a:t>
            </a:r>
          </a:p>
          <a:p>
            <a:pPr marL="285750" indent="-285750">
              <a:buFont typeface="Wingdings" panose="05000000000000000000" pitchFamily="2" charset="2"/>
              <a:buChar char="v"/>
            </a:pPr>
            <a:r>
              <a:rPr lang="en-US" sz="1800" dirty="0" smtClean="0">
                <a:latin typeface="IRANSans Medium" panose="02040503050201020203" pitchFamily="18" charset="-78"/>
                <a:cs typeface="IRANSans Medium" panose="02040503050201020203" pitchFamily="18" charset="-78"/>
              </a:rPr>
              <a:t>These can improve:</a:t>
            </a:r>
          </a:p>
          <a:p>
            <a:pPr marL="742950" lvl="1" indent="-285750">
              <a:buFont typeface="Wingdings" panose="05000000000000000000" pitchFamily="2" charset="2"/>
              <a:buChar char="v"/>
            </a:pPr>
            <a:r>
              <a:rPr lang="en-US" sz="1600" dirty="0" smtClean="0">
                <a:latin typeface="IRANSans Medium" panose="02040503050201020203" pitchFamily="18" charset="-78"/>
                <a:cs typeface="IRANSans Medium" panose="02040503050201020203" pitchFamily="18" charset="-78"/>
              </a:rPr>
              <a:t>source-code </a:t>
            </a:r>
            <a:r>
              <a:rPr lang="en-US" sz="1600" dirty="0" smtClean="0">
                <a:solidFill>
                  <a:schemeClr val="accent3">
                    <a:lumMod val="75000"/>
                  </a:schemeClr>
                </a:solidFill>
                <a:latin typeface="IRANSans Medium" panose="02040503050201020203" pitchFamily="18" charset="-78"/>
                <a:cs typeface="IRANSans Medium" panose="02040503050201020203" pitchFamily="18" charset="-78"/>
              </a:rPr>
              <a:t>maintainability</a:t>
            </a:r>
            <a:endParaRPr lang="en-US" sz="1600" dirty="0" smtClean="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create a more expressive internal architecture or object model </a:t>
            </a:r>
            <a:endParaRPr lang="en-US" sz="1600" dirty="0" smtClean="0">
              <a:latin typeface="IRANSans Medium" panose="02040503050201020203" pitchFamily="18" charset="-78"/>
              <a:cs typeface="IRANSans Medium" panose="02040503050201020203" pitchFamily="18" charset="-78"/>
            </a:endParaRPr>
          </a:p>
          <a:p>
            <a:pPr marL="742950" lvl="1" indent="-285750">
              <a:buFont typeface="Wingdings" panose="05000000000000000000" pitchFamily="2" charset="2"/>
              <a:buChar char="v"/>
            </a:pPr>
            <a:r>
              <a:rPr lang="en-US" sz="1600" dirty="0">
                <a:latin typeface="IRANSans Medium" panose="02040503050201020203" pitchFamily="18" charset="-78"/>
                <a:cs typeface="IRANSans Medium" panose="02040503050201020203" pitchFamily="18" charset="-78"/>
              </a:rPr>
              <a:t>improve </a:t>
            </a:r>
            <a:r>
              <a:rPr lang="en-US" sz="1600" dirty="0" smtClean="0">
                <a:solidFill>
                  <a:schemeClr val="accent3">
                    <a:lumMod val="75000"/>
                  </a:schemeClr>
                </a:solidFill>
                <a:latin typeface="IRANSans Medium" panose="02040503050201020203" pitchFamily="18" charset="-78"/>
                <a:cs typeface="IRANSans Medium" panose="02040503050201020203" pitchFamily="18" charset="-78"/>
              </a:rPr>
              <a:t>extensibility</a:t>
            </a:r>
          </a:p>
          <a:p>
            <a:pPr marL="285750" indent="-285750">
              <a:buFont typeface="Wingdings" panose="05000000000000000000" pitchFamily="2" charset="2"/>
              <a:buChar char="v"/>
            </a:pPr>
            <a:r>
              <a:rPr lang="en-US" sz="1800" dirty="0">
                <a:latin typeface="IRANSans Medium" panose="02040503050201020203" pitchFamily="18" charset="-78"/>
                <a:cs typeface="IRANSans Medium" panose="02040503050201020203" pitchFamily="18" charset="-78"/>
              </a:rPr>
              <a:t>Typically, refactoring applies a series of </a:t>
            </a:r>
            <a:r>
              <a:rPr lang="en-US" sz="1800" dirty="0" smtClean="0">
                <a:latin typeface="IRANSans Medium" panose="02040503050201020203" pitchFamily="18" charset="-78"/>
                <a:cs typeface="IRANSans Medium" panose="02040503050201020203" pitchFamily="18" charset="-78"/>
              </a:rPr>
              <a:t>standardized </a:t>
            </a:r>
            <a:r>
              <a:rPr lang="en-US" sz="1800" dirty="0">
                <a:latin typeface="IRANSans Medium" panose="02040503050201020203" pitchFamily="18" charset="-78"/>
                <a:cs typeface="IRANSans Medium" panose="02040503050201020203" pitchFamily="18" charset="-78"/>
              </a:rPr>
              <a:t>basic </a:t>
            </a:r>
            <a:r>
              <a:rPr lang="en-US" sz="1800" dirty="0" smtClean="0">
                <a:solidFill>
                  <a:schemeClr val="accent3">
                    <a:lumMod val="75000"/>
                  </a:schemeClr>
                </a:solidFill>
                <a:latin typeface="IRANSans Medium" panose="02040503050201020203" pitchFamily="18" charset="-78"/>
                <a:cs typeface="IRANSans Medium" panose="02040503050201020203" pitchFamily="18" charset="-78"/>
              </a:rPr>
              <a:t>micro-</a:t>
            </a:r>
            <a:r>
              <a:rPr lang="en-US" sz="1800" dirty="0" err="1" smtClean="0">
                <a:solidFill>
                  <a:schemeClr val="accent3">
                    <a:lumMod val="75000"/>
                  </a:schemeClr>
                </a:solidFill>
                <a:latin typeface="IRANSans Medium" panose="02040503050201020203" pitchFamily="18" charset="-78"/>
                <a:cs typeface="IRANSans Medium" panose="02040503050201020203" pitchFamily="18" charset="-78"/>
              </a:rPr>
              <a:t>refactorings</a:t>
            </a:r>
            <a:r>
              <a:rPr lang="en-US" sz="1800" dirty="0" smtClean="0">
                <a:latin typeface="IRANSans Medium" panose="02040503050201020203" pitchFamily="18" charset="-78"/>
                <a:cs typeface="IRANSans Medium" panose="02040503050201020203" pitchFamily="18" charset="-78"/>
              </a:rPr>
              <a:t>, </a:t>
            </a:r>
            <a:r>
              <a:rPr lang="en-US" sz="1800" dirty="0">
                <a:latin typeface="IRANSans Medium" panose="02040503050201020203" pitchFamily="18" charset="-78"/>
                <a:cs typeface="IRANSans Medium" panose="02040503050201020203" pitchFamily="18" charset="-78"/>
              </a:rPr>
              <a:t>each of which is (usually) a tiny change in a computer program's source </a:t>
            </a:r>
            <a:r>
              <a:rPr lang="en-US" sz="1800" dirty="0" smtClean="0">
                <a:latin typeface="IRANSans Medium" panose="02040503050201020203" pitchFamily="18" charset="-78"/>
                <a:cs typeface="IRANSans Medium" panose="02040503050201020203" pitchFamily="18" charset="-78"/>
              </a:rPr>
              <a:t>code</a:t>
            </a:r>
            <a:endParaRPr lang="en-US" sz="1800" dirty="0">
              <a:latin typeface="IRANSans Medium" panose="02040503050201020203" pitchFamily="18" charset="-78"/>
              <a:cs typeface="IRANSans Medium" panose="02040503050201020203" pitchFamily="18" charset="-78"/>
            </a:endParaRPr>
          </a:p>
        </p:txBody>
      </p:sp>
    </p:spTree>
    <p:extLst>
      <p:ext uri="{BB962C8B-B14F-4D97-AF65-F5344CB8AC3E}">
        <p14:creationId xmlns:p14="http://schemas.microsoft.com/office/powerpoint/2010/main" val="15159052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dirty="0" smtClean="0">
                <a:solidFill>
                  <a:schemeClr val="bg1"/>
                </a:solidFill>
                <a:latin typeface="IRANSans Medium" panose="02040503050201020203" pitchFamily="18" charset="-78"/>
                <a:cs typeface="IRANSans Medium" panose="02040503050201020203" pitchFamily="18" charset="-78"/>
              </a:rPr>
              <a:t>Extract Method (Before)</a:t>
            </a:r>
            <a:endParaRPr lang="en-US" sz="4000" dirty="0" smtClean="0">
              <a:solidFill>
                <a:schemeClr val="bg1"/>
              </a:solidFill>
              <a:latin typeface="IRANSans Medium" panose="02040503050201020203" pitchFamily="18" charset="-78"/>
              <a:cs typeface="IRANSans Medium" panose="02040503050201020203" pitchFamily="18" charset="-78"/>
            </a:endParaRPr>
          </a:p>
        </p:txBody>
      </p:sp>
      <p:pic>
        <p:nvPicPr>
          <p:cNvPr id="3" name="Picture 2"/>
          <p:cNvPicPr>
            <a:picLocks noChangeAspect="1"/>
          </p:cNvPicPr>
          <p:nvPr/>
        </p:nvPicPr>
        <p:blipFill>
          <a:blip r:embed="rId3"/>
          <a:stretch>
            <a:fillRect/>
          </a:stretch>
        </p:blipFill>
        <p:spPr>
          <a:xfrm>
            <a:off x="1753716" y="2379407"/>
            <a:ext cx="7976282" cy="2802194"/>
          </a:xfrm>
          <a:prstGeom prst="rect">
            <a:avLst/>
          </a:prstGeom>
        </p:spPr>
      </p:pic>
    </p:spTree>
    <p:extLst>
      <p:ext uri="{BB962C8B-B14F-4D97-AF65-F5344CB8AC3E}">
        <p14:creationId xmlns:p14="http://schemas.microsoft.com/office/powerpoint/2010/main" val="2595635180"/>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dirty="0" smtClean="0">
                <a:solidFill>
                  <a:schemeClr val="bg1"/>
                </a:solidFill>
                <a:latin typeface="IRANSans Medium" panose="02040503050201020203" pitchFamily="18" charset="-78"/>
                <a:cs typeface="IRANSans Medium" panose="02040503050201020203" pitchFamily="18" charset="-78"/>
              </a:rPr>
              <a:t>Extract Method (After)</a:t>
            </a:r>
            <a:endParaRPr lang="en-US" sz="4000" dirty="0" smtClean="0">
              <a:solidFill>
                <a:schemeClr val="bg1"/>
              </a:solidFill>
              <a:latin typeface="IRANSans Medium" panose="02040503050201020203" pitchFamily="18" charset="-78"/>
              <a:cs typeface="IRANSans Medium" panose="02040503050201020203" pitchFamily="18" charset="-78"/>
            </a:endParaRPr>
          </a:p>
        </p:txBody>
      </p:sp>
      <p:pic>
        <p:nvPicPr>
          <p:cNvPr id="5" name="Picture 4"/>
          <p:cNvPicPr>
            <a:picLocks noChangeAspect="1"/>
          </p:cNvPicPr>
          <p:nvPr/>
        </p:nvPicPr>
        <p:blipFill>
          <a:blip r:embed="rId3"/>
          <a:stretch>
            <a:fillRect/>
          </a:stretch>
        </p:blipFill>
        <p:spPr>
          <a:xfrm>
            <a:off x="2135289" y="1952625"/>
            <a:ext cx="7063885" cy="3868072"/>
          </a:xfrm>
          <a:prstGeom prst="rect">
            <a:avLst/>
          </a:prstGeom>
        </p:spPr>
      </p:pic>
    </p:spTree>
    <p:extLst>
      <p:ext uri="{BB962C8B-B14F-4D97-AF65-F5344CB8AC3E}">
        <p14:creationId xmlns:p14="http://schemas.microsoft.com/office/powerpoint/2010/main" val="3153382782"/>
      </p:ext>
    </p:extLst>
  </p:cSld>
  <p:clrMapOvr>
    <a:masterClrMapping/>
  </p:clrMapOvr>
  <p:transition spd="slow">
    <p:cove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solidFill>
                  <a:schemeClr val="bg1"/>
                </a:solidFill>
              </a:rPr>
              <a:t>Replace </a:t>
            </a:r>
            <a:r>
              <a:rPr lang="en-US" sz="3200" b="1" dirty="0">
                <a:solidFill>
                  <a:schemeClr val="bg1"/>
                </a:solidFill>
              </a:rPr>
              <a:t>Temp with </a:t>
            </a:r>
            <a:r>
              <a:rPr lang="en-US" sz="3200" b="1" dirty="0" smtClean="0">
                <a:solidFill>
                  <a:schemeClr val="bg1"/>
                </a:solidFill>
              </a:rPr>
              <a:t>Query (Before)</a:t>
            </a:r>
            <a:endParaRPr lang="en-US" sz="3200" b="1" dirty="0">
              <a:solidFill>
                <a:schemeClr val="bg1"/>
              </a:solidFill>
            </a:endParaRPr>
          </a:p>
        </p:txBody>
      </p:sp>
      <p:pic>
        <p:nvPicPr>
          <p:cNvPr id="3" name="Picture 2"/>
          <p:cNvPicPr>
            <a:picLocks noChangeAspect="1"/>
          </p:cNvPicPr>
          <p:nvPr/>
        </p:nvPicPr>
        <p:blipFill>
          <a:blip r:embed="rId3"/>
          <a:stretch>
            <a:fillRect/>
          </a:stretch>
        </p:blipFill>
        <p:spPr>
          <a:xfrm>
            <a:off x="3000683" y="1808674"/>
            <a:ext cx="6210300" cy="4086225"/>
          </a:xfrm>
          <a:prstGeom prst="rect">
            <a:avLst/>
          </a:prstGeom>
        </p:spPr>
      </p:pic>
    </p:spTree>
    <p:extLst>
      <p:ext uri="{BB962C8B-B14F-4D97-AF65-F5344CB8AC3E}">
        <p14:creationId xmlns:p14="http://schemas.microsoft.com/office/powerpoint/2010/main" val="2449717832"/>
      </p:ext>
    </p:extLst>
  </p:cSld>
  <p:clrMapOvr>
    <a:masterClrMapping/>
  </p:clrMapOvr>
  <p:transition spd="slow">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solidFill>
                  <a:schemeClr val="bg1"/>
                </a:solidFill>
              </a:rPr>
              <a:t>Replace </a:t>
            </a:r>
            <a:r>
              <a:rPr lang="en-US" sz="3200" b="1" dirty="0">
                <a:solidFill>
                  <a:schemeClr val="bg1"/>
                </a:solidFill>
              </a:rPr>
              <a:t>Temp with </a:t>
            </a:r>
            <a:r>
              <a:rPr lang="en-US" sz="3200" b="1" dirty="0" smtClean="0">
                <a:solidFill>
                  <a:schemeClr val="bg1"/>
                </a:solidFill>
              </a:rPr>
              <a:t>Query (After)</a:t>
            </a:r>
            <a:endParaRPr lang="en-US" sz="3200" b="1" dirty="0">
              <a:solidFill>
                <a:schemeClr val="bg1"/>
              </a:solidFill>
            </a:endParaRPr>
          </a:p>
        </p:txBody>
      </p:sp>
      <p:pic>
        <p:nvPicPr>
          <p:cNvPr id="6" name="Picture 5"/>
          <p:cNvPicPr>
            <a:picLocks noChangeAspect="1"/>
          </p:cNvPicPr>
          <p:nvPr/>
        </p:nvPicPr>
        <p:blipFill>
          <a:blip r:embed="rId3"/>
          <a:stretch>
            <a:fillRect/>
          </a:stretch>
        </p:blipFill>
        <p:spPr>
          <a:xfrm>
            <a:off x="3231279" y="1807599"/>
            <a:ext cx="6181725" cy="4324350"/>
          </a:xfrm>
          <a:prstGeom prst="rect">
            <a:avLst/>
          </a:prstGeom>
        </p:spPr>
      </p:pic>
    </p:spTree>
    <p:extLst>
      <p:ext uri="{BB962C8B-B14F-4D97-AF65-F5344CB8AC3E}">
        <p14:creationId xmlns:p14="http://schemas.microsoft.com/office/powerpoint/2010/main" val="2984649357"/>
      </p:ext>
    </p:extLst>
  </p:cSld>
  <p:clrMapOvr>
    <a:masterClrMapping/>
  </p:clrMapOvr>
  <p:transition spd="slow">
    <p:cove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9"/>
            <a:ext cx="11519831" cy="626806"/>
          </a:xfrm>
        </p:spPr>
        <p:txBody>
          <a:bodyPr anchor="t">
            <a:normAutofit/>
          </a:bodyPr>
          <a:lstStyle/>
          <a:p>
            <a:r>
              <a:rPr lang="en-US" sz="3200" b="1" dirty="0" smtClean="0"/>
              <a:t>Introduce </a:t>
            </a:r>
            <a:r>
              <a:rPr lang="en-US" sz="3200" b="1" dirty="0"/>
              <a:t>Parameter Object</a:t>
            </a:r>
          </a:p>
          <a:p>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319" y="1850921"/>
            <a:ext cx="4695954" cy="19910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319" y="4281947"/>
            <a:ext cx="4695954" cy="1991032"/>
          </a:xfrm>
          <a:prstGeom prst="rect">
            <a:avLst/>
          </a:prstGeom>
        </p:spPr>
      </p:pic>
    </p:spTree>
    <p:extLst>
      <p:ext uri="{BB962C8B-B14F-4D97-AF65-F5344CB8AC3E}">
        <p14:creationId xmlns:p14="http://schemas.microsoft.com/office/powerpoint/2010/main" val="4028771904"/>
      </p:ext>
    </p:extLst>
  </p:cSld>
  <p:clrMapOvr>
    <a:masterClrMapping/>
  </p:clrMapOvr>
  <p:transition spd="slow">
    <p:cove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650717"/>
          </a:xfrm>
        </p:spPr>
        <p:txBody>
          <a:bodyPr anchor="t">
            <a:normAutofit/>
          </a:bodyPr>
          <a:lstStyle/>
          <a:p>
            <a:r>
              <a:rPr lang="en-US" sz="3200" b="1" dirty="0" smtClean="0">
                <a:solidFill>
                  <a:schemeClr val="bg1"/>
                </a:solidFill>
              </a:rPr>
              <a:t>Preserve </a:t>
            </a:r>
            <a:r>
              <a:rPr lang="en-US" sz="3200" b="1" dirty="0">
                <a:solidFill>
                  <a:schemeClr val="bg1"/>
                </a:solidFill>
              </a:rPr>
              <a:t>Whole Object</a:t>
            </a:r>
          </a:p>
          <a:p>
            <a:endParaRPr lang="en-US" sz="3200" b="1" dirty="0"/>
          </a:p>
          <a:p>
            <a:endParaRPr lang="en-US" sz="3200" b="1" dirty="0"/>
          </a:p>
        </p:txBody>
      </p:sp>
      <p:pic>
        <p:nvPicPr>
          <p:cNvPr id="3" name="Picture 2"/>
          <p:cNvPicPr>
            <a:picLocks noChangeAspect="1"/>
          </p:cNvPicPr>
          <p:nvPr/>
        </p:nvPicPr>
        <p:blipFill>
          <a:blip r:embed="rId3"/>
          <a:stretch>
            <a:fillRect/>
          </a:stretch>
        </p:blipFill>
        <p:spPr>
          <a:xfrm>
            <a:off x="2366653" y="1606429"/>
            <a:ext cx="7172325" cy="2466975"/>
          </a:xfrm>
          <a:prstGeom prst="rect">
            <a:avLst/>
          </a:prstGeom>
        </p:spPr>
      </p:pic>
      <p:pic>
        <p:nvPicPr>
          <p:cNvPr id="5" name="Picture 4"/>
          <p:cNvPicPr>
            <a:picLocks noChangeAspect="1"/>
          </p:cNvPicPr>
          <p:nvPr/>
        </p:nvPicPr>
        <p:blipFill>
          <a:blip r:embed="rId4"/>
          <a:stretch>
            <a:fillRect/>
          </a:stretch>
        </p:blipFill>
        <p:spPr>
          <a:xfrm>
            <a:off x="2366653" y="4573075"/>
            <a:ext cx="7439025" cy="1743075"/>
          </a:xfrm>
          <a:prstGeom prst="rect">
            <a:avLst/>
          </a:prstGeom>
        </p:spPr>
      </p:pic>
    </p:spTree>
    <p:extLst>
      <p:ext uri="{BB962C8B-B14F-4D97-AF65-F5344CB8AC3E}">
        <p14:creationId xmlns:p14="http://schemas.microsoft.com/office/powerpoint/2010/main" val="3876299440"/>
      </p:ext>
    </p:extLst>
  </p:cSld>
  <p:clrMapOvr>
    <a:masterClrMapping/>
  </p:clrMapOvr>
  <p:transition spd="slow">
    <p:cove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solidFill>
                  <a:schemeClr val="bg1"/>
                </a:solidFill>
              </a:rPr>
              <a:t>Decompose Conditional (Before)</a:t>
            </a:r>
            <a:endParaRPr lang="en-US" sz="3200" b="1" dirty="0">
              <a:solidFill>
                <a:schemeClr val="bg1"/>
              </a:solidFill>
            </a:endParaRPr>
          </a:p>
          <a:p>
            <a:endParaRPr lang="en-US" sz="3200" b="1" dirty="0"/>
          </a:p>
          <a:p>
            <a:endParaRPr lang="en-US" sz="3200" b="1" dirty="0"/>
          </a:p>
          <a:p>
            <a:endParaRPr lang="en-US" sz="3200" b="1" dirty="0"/>
          </a:p>
        </p:txBody>
      </p:sp>
      <p:pic>
        <p:nvPicPr>
          <p:cNvPr id="6" name="Picture 5"/>
          <p:cNvPicPr>
            <a:picLocks noChangeAspect="1"/>
          </p:cNvPicPr>
          <p:nvPr/>
        </p:nvPicPr>
        <p:blipFill>
          <a:blip r:embed="rId3"/>
          <a:stretch>
            <a:fillRect/>
          </a:stretch>
        </p:blipFill>
        <p:spPr>
          <a:xfrm>
            <a:off x="2014497" y="2256934"/>
            <a:ext cx="8854835" cy="3097161"/>
          </a:xfrm>
          <a:prstGeom prst="rect">
            <a:avLst/>
          </a:prstGeom>
        </p:spPr>
      </p:pic>
    </p:spTree>
    <p:extLst>
      <p:ext uri="{BB962C8B-B14F-4D97-AF65-F5344CB8AC3E}">
        <p14:creationId xmlns:p14="http://schemas.microsoft.com/office/powerpoint/2010/main" val="566554235"/>
      </p:ext>
    </p:extLst>
  </p:cSld>
  <p:clrMapOvr>
    <a:masterClrMapping/>
  </p:clrMapOvr>
  <p:transition spd="slow">
    <p:cove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solidFill>
                  <a:schemeClr val="bg1"/>
                </a:solidFill>
              </a:rPr>
              <a:t>Decompose Conditional (After)</a:t>
            </a:r>
            <a:endParaRPr lang="en-US" sz="3200" b="1" dirty="0">
              <a:solidFill>
                <a:schemeClr val="bg1"/>
              </a:solidFill>
            </a:endParaRPr>
          </a:p>
          <a:p>
            <a:endParaRPr lang="en-US" sz="3200" b="1" dirty="0"/>
          </a:p>
          <a:p>
            <a:endParaRPr lang="en-US" sz="3200" b="1" dirty="0"/>
          </a:p>
          <a:p>
            <a:endParaRPr lang="en-US" sz="3200" b="1" dirty="0"/>
          </a:p>
        </p:txBody>
      </p:sp>
      <p:pic>
        <p:nvPicPr>
          <p:cNvPr id="5" name="Picture 4"/>
          <p:cNvPicPr>
            <a:picLocks noChangeAspect="1"/>
          </p:cNvPicPr>
          <p:nvPr/>
        </p:nvPicPr>
        <p:blipFill>
          <a:blip r:embed="rId3"/>
          <a:stretch>
            <a:fillRect/>
          </a:stretch>
        </p:blipFill>
        <p:spPr>
          <a:xfrm>
            <a:off x="2886075" y="2421194"/>
            <a:ext cx="5343525" cy="2743200"/>
          </a:xfrm>
          <a:prstGeom prst="rect">
            <a:avLst/>
          </a:prstGeom>
        </p:spPr>
      </p:pic>
    </p:spTree>
    <p:extLst>
      <p:ext uri="{BB962C8B-B14F-4D97-AF65-F5344CB8AC3E}">
        <p14:creationId xmlns:p14="http://schemas.microsoft.com/office/powerpoint/2010/main" val="2225236141"/>
      </p:ext>
    </p:extLst>
  </p:cSld>
  <p:clrMapOvr>
    <a:masterClrMapping/>
  </p:clrMapOvr>
  <p:transition spd="slow">
    <p:cove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solidFill>
                  <a:schemeClr val="bg1"/>
                </a:solidFill>
              </a:rPr>
              <a:t>Replace Method with MethodObject (Before)</a:t>
            </a:r>
            <a:endParaRPr lang="en-US" sz="3200" b="1" dirty="0">
              <a:solidFill>
                <a:schemeClr val="bg1"/>
              </a:solidFill>
            </a:endParaRPr>
          </a:p>
          <a:p>
            <a:endParaRPr lang="en-US" sz="3200" b="1" dirty="0"/>
          </a:p>
          <a:p>
            <a:endParaRPr lang="en-US" sz="3200" b="1" dirty="0"/>
          </a:p>
          <a:p>
            <a:endParaRPr lang="en-US" sz="3200" b="1" dirty="0"/>
          </a:p>
        </p:txBody>
      </p:sp>
      <p:pic>
        <p:nvPicPr>
          <p:cNvPr id="3" name="Picture 2"/>
          <p:cNvPicPr>
            <a:picLocks noChangeAspect="1"/>
          </p:cNvPicPr>
          <p:nvPr/>
        </p:nvPicPr>
        <p:blipFill>
          <a:blip r:embed="rId3"/>
          <a:stretch>
            <a:fillRect/>
          </a:stretch>
        </p:blipFill>
        <p:spPr>
          <a:xfrm>
            <a:off x="3343275" y="2195819"/>
            <a:ext cx="4886325" cy="3705225"/>
          </a:xfrm>
          <a:prstGeom prst="rect">
            <a:avLst/>
          </a:prstGeom>
        </p:spPr>
      </p:pic>
    </p:spTree>
    <p:extLst>
      <p:ext uri="{BB962C8B-B14F-4D97-AF65-F5344CB8AC3E}">
        <p14:creationId xmlns:p14="http://schemas.microsoft.com/office/powerpoint/2010/main" val="3084516571"/>
      </p:ext>
    </p:extLst>
  </p:cSld>
  <p:clrMapOvr>
    <a:masterClrMapping/>
  </p:clrMapOvr>
  <p:transition spd="slow">
    <p:cove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pic>
        <p:nvPicPr>
          <p:cNvPr id="5" name="Picture 4"/>
          <p:cNvPicPr>
            <a:picLocks noChangeAspect="1"/>
          </p:cNvPicPr>
          <p:nvPr/>
        </p:nvPicPr>
        <p:blipFill>
          <a:blip r:embed="rId3"/>
          <a:stretch>
            <a:fillRect/>
          </a:stretch>
        </p:blipFill>
        <p:spPr>
          <a:xfrm>
            <a:off x="2973634" y="651386"/>
            <a:ext cx="5846128" cy="6206613"/>
          </a:xfrm>
          <a:prstGeom prst="rect">
            <a:avLst/>
          </a:prstGeom>
        </p:spPr>
      </p:pic>
    </p:spTree>
    <p:extLst>
      <p:ext uri="{BB962C8B-B14F-4D97-AF65-F5344CB8AC3E}">
        <p14:creationId xmlns:p14="http://schemas.microsoft.com/office/powerpoint/2010/main" val="2389805987"/>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refactoring?</a:t>
            </a:r>
            <a:endParaRPr lang="en-US" dirty="0"/>
          </a:p>
        </p:txBody>
      </p:sp>
      <p:pic>
        <p:nvPicPr>
          <p:cNvPr id="4" name="Picture 3"/>
          <p:cNvPicPr>
            <a:picLocks noChangeAspect="1"/>
          </p:cNvPicPr>
          <p:nvPr/>
        </p:nvPicPr>
        <p:blipFill>
          <a:blip r:embed="rId3"/>
          <a:stretch>
            <a:fillRect/>
          </a:stretch>
        </p:blipFill>
        <p:spPr>
          <a:xfrm>
            <a:off x="1276350" y="1114425"/>
            <a:ext cx="9639300" cy="4629150"/>
          </a:xfrm>
          <a:prstGeom prst="rect">
            <a:avLst/>
          </a:prstGeom>
        </p:spPr>
      </p:pic>
    </p:spTree>
    <p:extLst>
      <p:ext uri="{BB962C8B-B14F-4D97-AF65-F5344CB8AC3E}">
        <p14:creationId xmlns:p14="http://schemas.microsoft.com/office/powerpoint/2010/main" val="3519309900"/>
      </p:ext>
    </p:extLst>
  </p:cSld>
  <p:clrMapOvr>
    <a:masterClrMapping/>
  </p:clrMapOvr>
  <p:transition spd="slow">
    <p:cove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dirty="0" smtClean="0">
                <a:latin typeface="IRANSans Medium" panose="02040503050201020203" pitchFamily="18" charset="-78"/>
                <a:cs typeface="IRANSans Medium" panose="02040503050201020203" pitchFamily="18" charset="-78"/>
              </a:rPr>
              <a:t>Large Classes</a:t>
            </a:r>
            <a:endParaRPr lang="en-US" sz="40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400" dirty="0"/>
              <a:t>A class contains many fields/methods/lines of code</a:t>
            </a:r>
            <a:r>
              <a:rPr lang="en-US" sz="1400" dirty="0" smtClean="0"/>
              <a:t>.</a:t>
            </a:r>
          </a:p>
          <a:p>
            <a:pPr marL="285750" indent="-285750">
              <a:buFont typeface="Wingdings" panose="05000000000000000000" pitchFamily="2" charset="2"/>
              <a:buChar char="v"/>
            </a:pPr>
            <a:r>
              <a:rPr lang="en-US" sz="1400" dirty="0"/>
              <a:t>Classes usually start small. But over time, they get bloated as the program grows</a:t>
            </a:r>
            <a:r>
              <a:rPr lang="en-US" sz="1400" dirty="0" smtClean="0"/>
              <a:t>.</a:t>
            </a:r>
          </a:p>
          <a:p>
            <a:pPr marL="285750" indent="-285750">
              <a:buFont typeface="Wingdings" panose="05000000000000000000" pitchFamily="2" charset="2"/>
              <a:buChar char="v"/>
            </a:pPr>
            <a:r>
              <a:rPr lang="en-US" sz="1400" dirty="0" smtClean="0"/>
              <a:t>Like long methods, </a:t>
            </a:r>
            <a:r>
              <a:rPr lang="en-US" sz="1400" dirty="0"/>
              <a:t>programmers usually find it mentally less taxing to place a new feature in an existing class than to create a new class for the feature.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2" y="4357914"/>
            <a:ext cx="3962400" cy="23774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023" y="4322880"/>
            <a:ext cx="4200736" cy="252044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760" y="4331753"/>
            <a:ext cx="4200736" cy="2520441"/>
          </a:xfrm>
          <a:prstGeom prst="rect">
            <a:avLst/>
          </a:prstGeom>
        </p:spPr>
      </p:pic>
    </p:spTree>
    <p:extLst>
      <p:ext uri="{BB962C8B-B14F-4D97-AF65-F5344CB8AC3E}">
        <p14:creationId xmlns:p14="http://schemas.microsoft.com/office/powerpoint/2010/main" val="10333085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t>Extract Classes</a:t>
            </a:r>
            <a:endParaRPr lang="en-US" sz="3200" b="1" dirty="0"/>
          </a:p>
          <a:p>
            <a:endParaRPr lang="en-US" sz="3200" b="1" dirty="0"/>
          </a:p>
          <a:p>
            <a:endParaRPr lang="en-US" sz="3200" b="1" dirty="0"/>
          </a:p>
          <a:p>
            <a:endParaRPr lang="en-US" sz="3200"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060" y="3101169"/>
            <a:ext cx="6314808" cy="16578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83" y="2615045"/>
            <a:ext cx="3971925" cy="2895600"/>
          </a:xfrm>
          <a:prstGeom prst="rect">
            <a:avLst/>
          </a:prstGeom>
        </p:spPr>
      </p:pic>
    </p:spTree>
    <p:extLst>
      <p:ext uri="{BB962C8B-B14F-4D97-AF65-F5344CB8AC3E}">
        <p14:creationId xmlns:p14="http://schemas.microsoft.com/office/powerpoint/2010/main" val="1056558917"/>
      </p:ext>
    </p:extLst>
  </p:cSld>
  <p:clrMapOvr>
    <a:masterClrMapping/>
  </p:clrMapOvr>
  <p:transition spd="slow">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t>Extract Subclasses</a:t>
            </a:r>
            <a:endParaRPr lang="en-US" sz="3200" b="1" dirty="0"/>
          </a:p>
          <a:p>
            <a:endParaRPr lang="en-US" sz="3200" b="1" dirty="0"/>
          </a:p>
          <a:p>
            <a:endParaRPr lang="en-US" sz="3200" b="1" dirty="0"/>
          </a:p>
          <a:p>
            <a:endParaRPr lang="en-US" sz="3200"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843" y="1454408"/>
            <a:ext cx="2815147" cy="48404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88" y="2347883"/>
            <a:ext cx="3971925" cy="2895600"/>
          </a:xfrm>
          <a:prstGeom prst="rect">
            <a:avLst/>
          </a:prstGeom>
        </p:spPr>
      </p:pic>
    </p:spTree>
    <p:extLst>
      <p:ext uri="{BB962C8B-B14F-4D97-AF65-F5344CB8AC3E}">
        <p14:creationId xmlns:p14="http://schemas.microsoft.com/office/powerpoint/2010/main" val="3403288527"/>
      </p:ext>
    </p:extLst>
  </p:cSld>
  <p:clrMapOvr>
    <a:masterClrMapping/>
  </p:clrMapOvr>
  <p:transition spd="slow">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3200" b="1" dirty="0" smtClean="0"/>
              <a:t>Extract Interface</a:t>
            </a:r>
            <a:endParaRPr lang="en-US" sz="3200" b="1" dirty="0"/>
          </a:p>
          <a:p>
            <a:endParaRPr lang="en-US" sz="3200" b="1" dirty="0"/>
          </a:p>
          <a:p>
            <a:endParaRPr lang="en-US" sz="3200" b="1" dirty="0"/>
          </a:p>
          <a:p>
            <a:endParaRPr lang="en-US" sz="3200" dirty="0"/>
          </a:p>
          <a:p>
            <a:endParaRPr lang="en-US" sz="32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383" y="2382116"/>
            <a:ext cx="3971925" cy="3257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244" y="1266022"/>
            <a:ext cx="2790284" cy="5299534"/>
          </a:xfrm>
          <a:prstGeom prst="rect">
            <a:avLst/>
          </a:prstGeom>
        </p:spPr>
      </p:pic>
    </p:spTree>
    <p:extLst>
      <p:ext uri="{BB962C8B-B14F-4D97-AF65-F5344CB8AC3E}">
        <p14:creationId xmlns:p14="http://schemas.microsoft.com/office/powerpoint/2010/main" val="2430212775"/>
      </p:ext>
    </p:extLst>
  </p:cSld>
  <p:clrMapOvr>
    <a:masterClrMapping/>
  </p:clrMapOvr>
  <p:transition spd="slow">
    <p:cove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dirty="0">
                <a:latin typeface="IRANSans Medium" panose="02040503050201020203" pitchFamily="18" charset="-78"/>
                <a:cs typeface="IRANSans Medium" panose="02040503050201020203" pitchFamily="18" charset="-78"/>
              </a:rPr>
              <a:t>Primitive </a:t>
            </a:r>
            <a:r>
              <a:rPr lang="en-US" sz="3200" dirty="0" smtClean="0">
                <a:latin typeface="IRANSans Medium" panose="02040503050201020203" pitchFamily="18" charset="-78"/>
                <a:cs typeface="IRANSans Medium" panose="02040503050201020203" pitchFamily="18" charset="-78"/>
              </a:rPr>
              <a:t>Obsession</a:t>
            </a:r>
          </a:p>
          <a:p>
            <a:pPr marL="285750" indent="-285750">
              <a:buFont typeface="Wingdings" panose="05000000000000000000" pitchFamily="2" charset="2"/>
              <a:buChar char="v"/>
            </a:pPr>
            <a:r>
              <a:rPr lang="en-US" sz="1400" dirty="0"/>
              <a:t>Use of primitives instead of small objects for simple tasks (such as currency, ranges, special strings for phone numbers, etc</a:t>
            </a:r>
            <a:r>
              <a:rPr lang="en-US" sz="1400" dirty="0" smtClean="0"/>
              <a:t>.)</a:t>
            </a:r>
          </a:p>
          <a:p>
            <a:pPr marL="285750" indent="-285750">
              <a:buFont typeface="Wingdings" panose="05000000000000000000" pitchFamily="2" charset="2"/>
              <a:buChar char="v"/>
            </a:pPr>
            <a:r>
              <a:rPr lang="en-US" sz="1400" dirty="0"/>
              <a:t>Use of constants for coding information (such as a constant </a:t>
            </a:r>
            <a:r>
              <a:rPr lang="en-US" sz="1400" dirty="0" err="1"/>
              <a:t>USER_ADMIN_ROLE</a:t>
            </a:r>
            <a:r>
              <a:rPr lang="en-US" sz="1400" dirty="0"/>
              <a:t> = 1 for referring to users with administrator rights</a:t>
            </a:r>
            <a:r>
              <a:rPr lang="en-US" sz="1400" dirty="0" smtClean="0"/>
              <a:t>.)</a:t>
            </a:r>
          </a:p>
          <a:p>
            <a:pPr marL="285750" indent="-285750">
              <a:buFont typeface="Wingdings" panose="05000000000000000000" pitchFamily="2" charset="2"/>
              <a:buChar char="v"/>
            </a:pPr>
            <a:r>
              <a:rPr lang="en-US" sz="1400" dirty="0"/>
              <a:t>Use of string constants as field names for use in data arrays</a:t>
            </a:r>
            <a:r>
              <a:rPr lang="en-US" sz="1400" dirty="0" smtClean="0"/>
              <a:t>.</a:t>
            </a:r>
          </a:p>
          <a:p>
            <a:pPr marL="285750" indent="-285750">
              <a:buFont typeface="Wingdings" panose="05000000000000000000" pitchFamily="2" charset="2"/>
              <a:buChar char="v"/>
            </a:pPr>
            <a:r>
              <a:rPr lang="en-US" sz="1400" dirty="0" smtClean="0"/>
              <a:t>In method parameters you can use </a:t>
            </a:r>
            <a:r>
              <a:rPr lang="en-US" sz="1400" b="1" dirty="0"/>
              <a:t>Introduce Parameter </a:t>
            </a:r>
            <a:r>
              <a:rPr lang="en-US" sz="1400" b="1" dirty="0" smtClean="0"/>
              <a:t>Object</a:t>
            </a:r>
            <a:r>
              <a:rPr lang="en-US" sz="1400" dirty="0" smtClean="0"/>
              <a:t> and </a:t>
            </a:r>
            <a:r>
              <a:rPr lang="en-US" sz="1400" b="1" dirty="0"/>
              <a:t>Preserve Whole </a:t>
            </a:r>
            <a:r>
              <a:rPr lang="en-US" sz="1400" b="1" dirty="0" smtClean="0"/>
              <a:t>Object.</a:t>
            </a:r>
            <a:endParaRPr lang="en-US" sz="14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2" y="4357914"/>
            <a:ext cx="3962400" cy="23774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024" y="4337559"/>
            <a:ext cx="4200736" cy="25204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0760" y="4331753"/>
            <a:ext cx="4200735" cy="2520441"/>
          </a:xfrm>
          <a:prstGeom prst="rect">
            <a:avLst/>
          </a:prstGeom>
        </p:spPr>
      </p:pic>
    </p:spTree>
    <p:extLst>
      <p:ext uri="{BB962C8B-B14F-4D97-AF65-F5344CB8AC3E}">
        <p14:creationId xmlns:p14="http://schemas.microsoft.com/office/powerpoint/2010/main" val="24211446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3200" b="1" dirty="0" smtClean="0"/>
              <a:t>Replace </a:t>
            </a:r>
            <a:r>
              <a:rPr lang="en-US" sz="3200" b="1" dirty="0"/>
              <a:t>Data Value with </a:t>
            </a:r>
            <a:r>
              <a:rPr lang="en-US" sz="3200" b="1" dirty="0" smtClean="0"/>
              <a:t>Object</a:t>
            </a:r>
            <a:endParaRPr lang="en-US" sz="3200" b="1" dirty="0"/>
          </a:p>
          <a:p>
            <a:endParaRPr lang="en-US" sz="3200" b="1" dirty="0"/>
          </a:p>
          <a:p>
            <a:endParaRPr lang="en-US" sz="3200" b="1" dirty="0"/>
          </a:p>
          <a:p>
            <a:endParaRPr lang="en-US" sz="3200"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330" y="2776704"/>
            <a:ext cx="6340501" cy="19526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91" y="2571859"/>
            <a:ext cx="3619500" cy="2543175"/>
          </a:xfrm>
          <a:prstGeom prst="rect">
            <a:avLst/>
          </a:prstGeom>
        </p:spPr>
      </p:pic>
    </p:spTree>
    <p:extLst>
      <p:ext uri="{BB962C8B-B14F-4D97-AF65-F5344CB8AC3E}">
        <p14:creationId xmlns:p14="http://schemas.microsoft.com/office/powerpoint/2010/main" val="3729148786"/>
      </p:ext>
    </p:extLst>
  </p:cSld>
  <p:clrMapOvr>
    <a:masterClrMapping/>
  </p:clrMapOvr>
  <p:transition spd="slow">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3200" b="1" dirty="0" smtClean="0"/>
              <a:t>Replace </a:t>
            </a:r>
            <a:r>
              <a:rPr lang="en-US" sz="3200" b="1" dirty="0"/>
              <a:t>Type Code with </a:t>
            </a:r>
            <a:r>
              <a:rPr lang="en-US" sz="3200" b="1" dirty="0" smtClean="0"/>
              <a:t>Class (</a:t>
            </a:r>
            <a:r>
              <a:rPr lang="en-US" sz="3200" b="1" dirty="0" err="1" smtClean="0"/>
              <a:t>Enum</a:t>
            </a:r>
            <a:r>
              <a:rPr lang="en-US" sz="3200" b="1" dirty="0" smtClean="0"/>
              <a:t>)</a:t>
            </a:r>
            <a:endParaRPr lang="en-US" sz="3200" b="1" dirty="0"/>
          </a:p>
          <a:p>
            <a:endParaRPr lang="en-US" sz="3200" b="1" dirty="0"/>
          </a:p>
          <a:p>
            <a:endParaRPr lang="en-US" sz="3200" b="1" dirty="0"/>
          </a:p>
          <a:p>
            <a:endParaRPr lang="en-US" sz="3200"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811" y="1759974"/>
            <a:ext cx="1976525" cy="46617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206" y="2428568"/>
            <a:ext cx="2895600" cy="3609975"/>
          </a:xfrm>
          <a:prstGeom prst="rect">
            <a:avLst/>
          </a:prstGeom>
        </p:spPr>
      </p:pic>
    </p:spTree>
    <p:extLst>
      <p:ext uri="{BB962C8B-B14F-4D97-AF65-F5344CB8AC3E}">
        <p14:creationId xmlns:p14="http://schemas.microsoft.com/office/powerpoint/2010/main" val="3038852367"/>
      </p:ext>
    </p:extLst>
  </p:cSld>
  <p:clrMapOvr>
    <a:masterClrMapping/>
  </p:clrMapOvr>
  <p:transition spd="slow">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Replace </a:t>
            </a:r>
            <a:r>
              <a:rPr lang="en-US" sz="2800" b="1" dirty="0"/>
              <a:t>Type Code with </a:t>
            </a:r>
            <a:r>
              <a:rPr lang="en-US" sz="2800" b="1" dirty="0" smtClean="0"/>
              <a:t>Subclasses</a:t>
            </a:r>
            <a:endParaRPr lang="en-US" sz="2800" b="1"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6431" y="2426870"/>
            <a:ext cx="4659877" cy="29317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87" y="2349910"/>
            <a:ext cx="2895600" cy="2895600"/>
          </a:xfrm>
          <a:prstGeom prst="rect">
            <a:avLst/>
          </a:prstGeom>
        </p:spPr>
      </p:pic>
    </p:spTree>
    <p:extLst>
      <p:ext uri="{BB962C8B-B14F-4D97-AF65-F5344CB8AC3E}">
        <p14:creationId xmlns:p14="http://schemas.microsoft.com/office/powerpoint/2010/main" val="1241607167"/>
      </p:ext>
    </p:extLst>
  </p:cSld>
  <p:clrMapOvr>
    <a:masterClrMapping/>
  </p:clrMapOvr>
  <p:transition spd="slow">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Replace </a:t>
            </a:r>
            <a:r>
              <a:rPr lang="en-US" sz="2800" b="1" dirty="0"/>
              <a:t>Type Code with </a:t>
            </a:r>
            <a:r>
              <a:rPr lang="en-US" sz="2800" b="1" dirty="0" smtClean="0"/>
              <a:t>State/Strategy</a:t>
            </a:r>
            <a:endParaRPr lang="en-US" sz="2800" b="1" dirty="0"/>
          </a:p>
          <a:p>
            <a:endParaRPr lang="en-US" sz="32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5992" y="2800255"/>
            <a:ext cx="5817134" cy="244525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387" y="2349910"/>
            <a:ext cx="2895600" cy="2895600"/>
          </a:xfrm>
          <a:prstGeom prst="rect">
            <a:avLst/>
          </a:prstGeom>
        </p:spPr>
      </p:pic>
    </p:spTree>
    <p:extLst>
      <p:ext uri="{BB962C8B-B14F-4D97-AF65-F5344CB8AC3E}">
        <p14:creationId xmlns:p14="http://schemas.microsoft.com/office/powerpoint/2010/main" val="3226254552"/>
      </p:ext>
    </p:extLst>
  </p:cSld>
  <p:clrMapOvr>
    <a:masterClrMapping/>
  </p:clrMapOvr>
  <p:transition spd="slow">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smtClean="0">
                <a:solidFill>
                  <a:schemeClr val="bg1"/>
                </a:solidFill>
              </a:rPr>
              <a:t>Replace </a:t>
            </a:r>
            <a:r>
              <a:rPr lang="en-US" sz="2800" b="1" dirty="0">
                <a:solidFill>
                  <a:schemeClr val="bg1"/>
                </a:solidFill>
              </a:rPr>
              <a:t>Array with </a:t>
            </a:r>
            <a:r>
              <a:rPr lang="en-US" sz="2800" b="1" dirty="0" smtClean="0">
                <a:solidFill>
                  <a:schemeClr val="bg1"/>
                </a:solidFill>
              </a:rPr>
              <a:t>Object</a:t>
            </a:r>
            <a:endParaRPr lang="en-US" sz="2800" b="1" dirty="0">
              <a:solidFill>
                <a:schemeClr val="bg1"/>
              </a:solidFill>
            </a:endParaRPr>
          </a:p>
          <a:p>
            <a:endParaRPr lang="en-US" sz="3200" b="1" dirty="0"/>
          </a:p>
        </p:txBody>
      </p:sp>
      <p:pic>
        <p:nvPicPr>
          <p:cNvPr id="6" name="Picture 5"/>
          <p:cNvPicPr>
            <a:picLocks noChangeAspect="1"/>
          </p:cNvPicPr>
          <p:nvPr/>
        </p:nvPicPr>
        <p:blipFill>
          <a:blip r:embed="rId3"/>
          <a:stretch>
            <a:fillRect/>
          </a:stretch>
        </p:blipFill>
        <p:spPr>
          <a:xfrm>
            <a:off x="3489040" y="1921453"/>
            <a:ext cx="4648200" cy="1495425"/>
          </a:xfrm>
          <a:prstGeom prst="rect">
            <a:avLst/>
          </a:prstGeom>
        </p:spPr>
      </p:pic>
      <p:pic>
        <p:nvPicPr>
          <p:cNvPr id="9" name="Picture 8"/>
          <p:cNvPicPr>
            <a:picLocks noChangeAspect="1"/>
          </p:cNvPicPr>
          <p:nvPr/>
        </p:nvPicPr>
        <p:blipFill>
          <a:blip r:embed="rId4"/>
          <a:stretch>
            <a:fillRect/>
          </a:stretch>
        </p:blipFill>
        <p:spPr>
          <a:xfrm>
            <a:off x="3350467" y="3883895"/>
            <a:ext cx="5200650" cy="2295525"/>
          </a:xfrm>
          <a:prstGeom prst="rect">
            <a:avLst/>
          </a:prstGeom>
        </p:spPr>
      </p:pic>
    </p:spTree>
    <p:extLst>
      <p:ext uri="{BB962C8B-B14F-4D97-AF65-F5344CB8AC3E}">
        <p14:creationId xmlns:p14="http://schemas.microsoft.com/office/powerpoint/2010/main" val="45970541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smtClean="0"/>
              <a:t>What is refactoring?</a:t>
            </a:r>
            <a:endParaRPr lang="en-US" dirty="0"/>
          </a:p>
        </p:txBody>
      </p:sp>
      <p:pic>
        <p:nvPicPr>
          <p:cNvPr id="6" name="Picture 5"/>
          <p:cNvPicPr>
            <a:picLocks noChangeAspect="1"/>
          </p:cNvPicPr>
          <p:nvPr/>
        </p:nvPicPr>
        <p:blipFill>
          <a:blip r:embed="rId3"/>
          <a:stretch>
            <a:fillRect/>
          </a:stretch>
        </p:blipFill>
        <p:spPr>
          <a:xfrm>
            <a:off x="1400175" y="1143000"/>
            <a:ext cx="9391650" cy="4572000"/>
          </a:xfrm>
          <a:prstGeom prst="rect">
            <a:avLst/>
          </a:prstGeom>
        </p:spPr>
      </p:pic>
    </p:spTree>
    <p:extLst>
      <p:ext uri="{BB962C8B-B14F-4D97-AF65-F5344CB8AC3E}">
        <p14:creationId xmlns:p14="http://schemas.microsoft.com/office/powerpoint/2010/main" val="2384859717"/>
      </p:ext>
    </p:extLst>
  </p:cSld>
  <p:clrMapOvr>
    <a:masterClrMapping/>
  </p:clrMapOvr>
  <p:transition spd="slow">
    <p:cove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a:t>Long Parameter </a:t>
            </a:r>
            <a:r>
              <a:rPr lang="en-US" sz="3200" b="1" dirty="0" smtClean="0"/>
              <a:t>List</a:t>
            </a:r>
            <a:endParaRPr lang="en-US" sz="32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400" dirty="0"/>
              <a:t>More than three or four parameters for a method</a:t>
            </a:r>
            <a:r>
              <a:rPr lang="en-US" sz="1400" dirty="0" smtClean="0"/>
              <a:t>.</a:t>
            </a:r>
          </a:p>
          <a:p>
            <a:pPr marL="285750" indent="-285750">
              <a:buFont typeface="Wingdings" panose="05000000000000000000" pitchFamily="2" charset="2"/>
              <a:buChar char="v"/>
            </a:pPr>
            <a:r>
              <a:rPr lang="en-US" sz="1400" dirty="0"/>
              <a:t>More readable, shorter code</a:t>
            </a:r>
            <a:r>
              <a:rPr lang="en-US" sz="1400" dirty="0" smtClean="0"/>
              <a:t>.</a:t>
            </a:r>
          </a:p>
          <a:p>
            <a:pPr marL="285750" indent="-285750">
              <a:buFont typeface="Wingdings" panose="05000000000000000000" pitchFamily="2" charset="2"/>
              <a:buChar char="v"/>
            </a:pPr>
            <a:r>
              <a:rPr lang="en-US" sz="1400" dirty="0"/>
              <a:t>Refactoring may reveal previously unnoticed duplicate code</a:t>
            </a:r>
            <a:r>
              <a:rPr lang="en-US" sz="1400" dirty="0" smtClean="0"/>
              <a:t>.</a:t>
            </a:r>
            <a:endParaRPr lang="en-US" sz="1400" dirty="0"/>
          </a:p>
          <a:p>
            <a:pPr marL="285750" indent="-285750">
              <a:buFont typeface="Wingdings" panose="05000000000000000000" pitchFamily="2" charset="2"/>
              <a:buChar char="v"/>
            </a:pPr>
            <a:r>
              <a:rPr lang="en-US" sz="1400" b="1" dirty="0" smtClean="0"/>
              <a:t>Do </a:t>
            </a:r>
            <a:r>
              <a:rPr lang="en-US" sz="1400" b="1" dirty="0"/>
              <a:t>not get rid of parameters if doing so would cause unwanted dependency between classes</a:t>
            </a:r>
            <a:r>
              <a:rPr lang="en-US" sz="1400" b="1" dirty="0" smtClean="0"/>
              <a:t>.</a:t>
            </a:r>
          </a:p>
          <a:p>
            <a:pPr marL="285750" indent="-285750">
              <a:buFont typeface="Wingdings" panose="05000000000000000000" pitchFamily="2" charset="2"/>
              <a:buChar char="v"/>
            </a:pPr>
            <a:r>
              <a:rPr lang="en-US" sz="1400" dirty="0"/>
              <a:t>You can apply </a:t>
            </a:r>
            <a:r>
              <a:rPr lang="en-US" sz="1400" b="1" dirty="0"/>
              <a:t>Preserve Whole </a:t>
            </a:r>
            <a:r>
              <a:rPr lang="en-US" sz="1400" b="1" dirty="0" smtClean="0"/>
              <a:t>Object </a:t>
            </a:r>
            <a:r>
              <a:rPr lang="en-US" sz="1400" dirty="0"/>
              <a:t>and </a:t>
            </a:r>
            <a:r>
              <a:rPr lang="en-US" sz="1400" b="1" dirty="0"/>
              <a:t>Introduce Parameter </a:t>
            </a:r>
            <a:r>
              <a:rPr lang="en-US" sz="1400" b="1" dirty="0" smtClean="0"/>
              <a:t>Object</a:t>
            </a:r>
            <a:r>
              <a:rPr lang="en-US" sz="1400" dirty="0" smtClean="0"/>
              <a:t>.</a:t>
            </a:r>
            <a:endParaRPr lang="en-US" sz="1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82" y="3490452"/>
            <a:ext cx="5408170" cy="32449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152" y="2998840"/>
            <a:ext cx="6407470" cy="3844482"/>
          </a:xfrm>
          <a:prstGeom prst="rect">
            <a:avLst/>
          </a:prstGeom>
        </p:spPr>
      </p:pic>
    </p:spTree>
    <p:extLst>
      <p:ext uri="{BB962C8B-B14F-4D97-AF65-F5344CB8AC3E}">
        <p14:creationId xmlns:p14="http://schemas.microsoft.com/office/powerpoint/2010/main" val="10419254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smtClean="0">
                <a:solidFill>
                  <a:schemeClr val="bg1"/>
                </a:solidFill>
              </a:rPr>
              <a:t>Replace </a:t>
            </a:r>
            <a:r>
              <a:rPr lang="en-US" sz="2800" b="1" dirty="0">
                <a:solidFill>
                  <a:schemeClr val="bg1"/>
                </a:solidFill>
              </a:rPr>
              <a:t>Parameter with Method Call</a:t>
            </a:r>
          </a:p>
          <a:p>
            <a:endParaRPr lang="en-US" sz="3200" b="1" dirty="0"/>
          </a:p>
        </p:txBody>
      </p:sp>
      <p:pic>
        <p:nvPicPr>
          <p:cNvPr id="3" name="Picture 2"/>
          <p:cNvPicPr>
            <a:picLocks noChangeAspect="1"/>
          </p:cNvPicPr>
          <p:nvPr/>
        </p:nvPicPr>
        <p:blipFill>
          <a:blip r:embed="rId3"/>
          <a:stretch>
            <a:fillRect/>
          </a:stretch>
        </p:blipFill>
        <p:spPr>
          <a:xfrm>
            <a:off x="1368066" y="1633384"/>
            <a:ext cx="9534525" cy="2057400"/>
          </a:xfrm>
          <a:prstGeom prst="rect">
            <a:avLst/>
          </a:prstGeom>
        </p:spPr>
      </p:pic>
      <p:pic>
        <p:nvPicPr>
          <p:cNvPr id="5" name="Picture 4"/>
          <p:cNvPicPr>
            <a:picLocks noChangeAspect="1"/>
          </p:cNvPicPr>
          <p:nvPr/>
        </p:nvPicPr>
        <p:blipFill>
          <a:blip r:embed="rId4"/>
          <a:stretch>
            <a:fillRect/>
          </a:stretch>
        </p:blipFill>
        <p:spPr>
          <a:xfrm>
            <a:off x="1368066" y="4416214"/>
            <a:ext cx="6962775" cy="1257300"/>
          </a:xfrm>
          <a:prstGeom prst="rect">
            <a:avLst/>
          </a:prstGeom>
        </p:spPr>
      </p:pic>
    </p:spTree>
    <p:extLst>
      <p:ext uri="{BB962C8B-B14F-4D97-AF65-F5344CB8AC3E}">
        <p14:creationId xmlns:p14="http://schemas.microsoft.com/office/powerpoint/2010/main" val="1401708060"/>
      </p:ext>
    </p:extLst>
  </p:cSld>
  <p:clrMapOvr>
    <a:masterClrMapping/>
  </p:clrMapOvr>
  <p:transition spd="slow">
    <p:cove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Data Clumps</a:t>
            </a:r>
            <a:endParaRPr lang="en-US" sz="3200" dirty="0" smtClean="0">
              <a:latin typeface="IRANSans Medium" panose="02040503050201020203" pitchFamily="18" charset="-78"/>
              <a:cs typeface="IRANSans Medium" panose="02040503050201020203" pitchFamily="18" charset="-78"/>
            </a:endParaRPr>
          </a:p>
          <a:p>
            <a:pPr marL="285750" indent="-285750">
              <a:buFont typeface="Wingdings" panose="05000000000000000000" pitchFamily="2" charset="2"/>
              <a:buChar char="v"/>
            </a:pPr>
            <a:r>
              <a:rPr lang="en-US" sz="1400" dirty="0" smtClean="0"/>
              <a:t>Parts </a:t>
            </a:r>
            <a:r>
              <a:rPr lang="en-US" sz="1400" dirty="0"/>
              <a:t>of the code contain identical groups of variables </a:t>
            </a:r>
            <a:r>
              <a:rPr lang="en-US" sz="1400" dirty="0" smtClean="0"/>
              <a:t>(for example: connecting to DB variables)</a:t>
            </a:r>
          </a:p>
          <a:p>
            <a:pPr marL="285750" indent="-285750">
              <a:buFont typeface="Wingdings" panose="05000000000000000000" pitchFamily="2" charset="2"/>
              <a:buChar char="v"/>
            </a:pPr>
            <a:r>
              <a:rPr lang="en-US" sz="1400" dirty="0" smtClean="0"/>
              <a:t>These clumps must be turned into their own classes.</a:t>
            </a:r>
          </a:p>
          <a:p>
            <a:pPr marL="285750" indent="-285750">
              <a:buFont typeface="Wingdings" panose="05000000000000000000" pitchFamily="2" charset="2"/>
              <a:buChar char="v"/>
            </a:pPr>
            <a:r>
              <a:rPr lang="en-US" sz="1400" dirty="0" smtClean="0"/>
              <a:t>You </a:t>
            </a:r>
            <a:r>
              <a:rPr lang="en-US" sz="1400" dirty="0"/>
              <a:t>can apply </a:t>
            </a:r>
            <a:r>
              <a:rPr lang="en-US" sz="1400" b="1" dirty="0" smtClean="0"/>
              <a:t>Extract Class, Introduce </a:t>
            </a:r>
            <a:r>
              <a:rPr lang="en-US" sz="1400" b="1" dirty="0"/>
              <a:t>Parameter </a:t>
            </a:r>
            <a:r>
              <a:rPr lang="en-US" sz="1400" b="1" dirty="0" smtClean="0"/>
              <a:t>Object </a:t>
            </a:r>
            <a:r>
              <a:rPr lang="en-US" sz="1400" dirty="0" smtClean="0"/>
              <a:t>and</a:t>
            </a:r>
            <a:r>
              <a:rPr lang="en-US" sz="1400" b="1" dirty="0" smtClean="0"/>
              <a:t> Preserve whole object</a:t>
            </a:r>
            <a:r>
              <a:rPr lang="en-US" sz="1400" dirty="0" smtClean="0"/>
              <a:t>.</a:t>
            </a:r>
            <a:endParaRPr lang="en-US" sz="1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7" y="4715065"/>
            <a:ext cx="3571559" cy="214293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6930" y="4472288"/>
            <a:ext cx="3879663" cy="23277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251" y="4113633"/>
            <a:ext cx="4573945" cy="2744367"/>
          </a:xfrm>
          <a:prstGeom prst="rect">
            <a:avLst/>
          </a:prstGeom>
        </p:spPr>
      </p:pic>
    </p:spTree>
    <p:extLst>
      <p:ext uri="{BB962C8B-B14F-4D97-AF65-F5344CB8AC3E}">
        <p14:creationId xmlns:p14="http://schemas.microsoft.com/office/powerpoint/2010/main" val="27754619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080387" y="838199"/>
            <a:ext cx="7568688" cy="5838825"/>
          </a:xfrm>
        </p:spPr>
        <p:txBody>
          <a:bodyPr anchor="ctr">
            <a:normAutofit/>
          </a:bodyPr>
          <a:lstStyle/>
          <a:p>
            <a:pPr algn="ctr"/>
            <a:r>
              <a:rPr lang="en-US" sz="4000" dirty="0">
                <a:latin typeface="IRANSans Medium" panose="02040503050201020203" pitchFamily="18" charset="-78"/>
                <a:cs typeface="IRANSans Medium" panose="02040503050201020203" pitchFamily="18" charset="-78"/>
              </a:rPr>
              <a:t>Object-Orientation Abusers</a:t>
            </a:r>
            <a:endParaRPr lang="en-US" sz="4000" dirty="0" smtClean="0">
              <a:latin typeface="IRANSans Medium" panose="02040503050201020203" pitchFamily="18" charset="-78"/>
              <a:cs typeface="IRANSans Medium" panose="02040503050201020203" pitchFamily="18" charset="-78"/>
            </a:endParaRPr>
          </a:p>
          <a:p>
            <a:pPr algn="ctr"/>
            <a:r>
              <a:rPr lang="en-US" sz="1400" dirty="0"/>
              <a:t>All these smells are incomplete or incorrect application of object-oriented programming principles.</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 y="1090611"/>
            <a:ext cx="3048000" cy="5334000"/>
          </a:xfrm>
          <a:prstGeom prst="rect">
            <a:avLst/>
          </a:prstGeom>
        </p:spPr>
      </p:pic>
    </p:spTree>
    <p:extLst>
      <p:ext uri="{BB962C8B-B14F-4D97-AF65-F5344CB8AC3E}">
        <p14:creationId xmlns:p14="http://schemas.microsoft.com/office/powerpoint/2010/main" val="1580796996"/>
      </p:ext>
    </p:extLst>
  </p:cSld>
  <p:clrMapOvr>
    <a:masterClrMapping/>
  </p:clrMapOvr>
  <p:transition spd="slow">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a:t>Alternative Classes with Different Interfaces</a:t>
            </a:r>
          </a:p>
          <a:p>
            <a:pPr marL="285750" indent="-285750">
              <a:buFont typeface="Wingdings" panose="05000000000000000000" pitchFamily="2" charset="2"/>
              <a:buChar char="v"/>
            </a:pPr>
            <a:r>
              <a:rPr lang="en-US" sz="1400" dirty="0"/>
              <a:t>Two classes perform identical functions but have different method names</a:t>
            </a:r>
            <a:r>
              <a:rPr lang="en-US" sz="1400" dirty="0" smtClean="0"/>
              <a:t>.</a:t>
            </a:r>
          </a:p>
          <a:p>
            <a:pPr marL="285750" indent="-285750">
              <a:buFont typeface="Wingdings" panose="05000000000000000000" pitchFamily="2" charset="2"/>
              <a:buChar char="v"/>
            </a:pPr>
            <a:r>
              <a:rPr lang="en-US" sz="1400" dirty="0" smtClean="0"/>
              <a:t>You </a:t>
            </a:r>
            <a:r>
              <a:rPr lang="en-US" sz="1400" dirty="0"/>
              <a:t>may be able to delete one of the </a:t>
            </a:r>
            <a:r>
              <a:rPr lang="en-US" sz="1400" dirty="0" smtClean="0"/>
              <a:t>classes after:</a:t>
            </a:r>
            <a:endParaRPr lang="en-US" sz="1400" dirty="0"/>
          </a:p>
          <a:p>
            <a:pPr marL="742950" lvl="1" indent="-285750">
              <a:buFont typeface="Wingdings" panose="05000000000000000000" pitchFamily="2" charset="2"/>
              <a:buChar char="v"/>
            </a:pPr>
            <a:r>
              <a:rPr lang="en-US" b="1" dirty="0">
                <a:latin typeface="IRANSans" panose="02040503050201020203" pitchFamily="18" charset="-78"/>
                <a:cs typeface="IRANSans" panose="02040503050201020203" pitchFamily="18" charset="-78"/>
              </a:rPr>
              <a:t>Rename Methods </a:t>
            </a:r>
            <a:r>
              <a:rPr lang="en-US" dirty="0">
                <a:latin typeface="IRANSans" panose="02040503050201020203" pitchFamily="18" charset="-78"/>
                <a:cs typeface="IRANSans" panose="02040503050201020203" pitchFamily="18" charset="-78"/>
              </a:rPr>
              <a:t>to make them identical in all alternative classes.</a:t>
            </a:r>
          </a:p>
          <a:p>
            <a:pPr marL="742950" lvl="1" indent="-285750">
              <a:buFont typeface="Wingdings" panose="05000000000000000000" pitchFamily="2" charset="2"/>
              <a:buChar char="v"/>
            </a:pPr>
            <a:r>
              <a:rPr lang="en-US" b="1" dirty="0">
                <a:latin typeface="IRANSans" panose="02040503050201020203" pitchFamily="18" charset="-78"/>
                <a:cs typeface="IRANSans" panose="02040503050201020203" pitchFamily="18" charset="-78"/>
              </a:rPr>
              <a:t>Move method</a:t>
            </a:r>
            <a:r>
              <a:rPr lang="en-US" dirty="0">
                <a:latin typeface="IRANSans" panose="02040503050201020203" pitchFamily="18" charset="-78"/>
                <a:cs typeface="IRANSans" panose="02040503050201020203" pitchFamily="18" charset="-78"/>
              </a:rPr>
              <a:t>, </a:t>
            </a:r>
            <a:r>
              <a:rPr lang="en-US" b="1" dirty="0">
                <a:latin typeface="IRANSans" panose="02040503050201020203" pitchFamily="18" charset="-78"/>
                <a:cs typeface="IRANSans" panose="02040503050201020203" pitchFamily="18" charset="-78"/>
              </a:rPr>
              <a:t>Add Parameter</a:t>
            </a:r>
            <a:r>
              <a:rPr lang="en-US" dirty="0">
                <a:latin typeface="IRANSans" panose="02040503050201020203" pitchFamily="18" charset="-78"/>
                <a:cs typeface="IRANSans" panose="02040503050201020203" pitchFamily="18" charset="-78"/>
              </a:rPr>
              <a:t>, </a:t>
            </a:r>
            <a:r>
              <a:rPr lang="en-US" b="1" dirty="0">
                <a:latin typeface="IRANSans" panose="02040503050201020203" pitchFamily="18" charset="-78"/>
                <a:cs typeface="IRANSans" panose="02040503050201020203" pitchFamily="18" charset="-78"/>
              </a:rPr>
              <a:t>Parameterize Method </a:t>
            </a:r>
            <a:r>
              <a:rPr lang="en-US" dirty="0">
                <a:latin typeface="IRANSans" panose="02040503050201020203" pitchFamily="18" charset="-78"/>
                <a:cs typeface="IRANSans" panose="02040503050201020203" pitchFamily="18" charset="-78"/>
              </a:rPr>
              <a:t>to make the signature and implementation of methods the same.</a:t>
            </a:r>
          </a:p>
          <a:p>
            <a:pPr marL="742950" lvl="1" indent="-285750">
              <a:buFont typeface="Wingdings" panose="05000000000000000000" pitchFamily="2" charset="2"/>
              <a:buChar char="v"/>
            </a:pPr>
            <a:r>
              <a:rPr lang="en-US" b="1" dirty="0">
                <a:latin typeface="IRANSans" panose="02040503050201020203" pitchFamily="18" charset="-78"/>
                <a:cs typeface="IRANSans" panose="02040503050201020203" pitchFamily="18" charset="-78"/>
              </a:rPr>
              <a:t>Extract superclass</a:t>
            </a:r>
            <a:r>
              <a:rPr lang="en-US" dirty="0">
                <a:latin typeface="IRANSans" panose="02040503050201020203" pitchFamily="18" charset="-78"/>
                <a:cs typeface="IRANSans" panose="02040503050201020203" pitchFamily="18" charset="-78"/>
              </a:rPr>
              <a:t>. In this case, the existing classes will become subclasses.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7" y="3425561"/>
            <a:ext cx="5720732" cy="34324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0851" y="3431459"/>
            <a:ext cx="5864955" cy="3518972"/>
          </a:xfrm>
          <a:prstGeom prst="rect">
            <a:avLst/>
          </a:prstGeom>
        </p:spPr>
      </p:pic>
    </p:spTree>
    <p:extLst>
      <p:ext uri="{BB962C8B-B14F-4D97-AF65-F5344CB8AC3E}">
        <p14:creationId xmlns:p14="http://schemas.microsoft.com/office/powerpoint/2010/main" val="32360373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Rename Method</a:t>
            </a:r>
            <a:endParaRPr lang="en-US" sz="2800" b="1" dirty="0"/>
          </a:p>
          <a:p>
            <a:endParaRPr lang="en-US" sz="32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3586" y="2874400"/>
            <a:ext cx="3257550" cy="2190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0219" y="2874400"/>
            <a:ext cx="3257550" cy="2190750"/>
          </a:xfrm>
          <a:prstGeom prst="rect">
            <a:avLst/>
          </a:prstGeom>
        </p:spPr>
      </p:pic>
    </p:spTree>
    <p:extLst>
      <p:ext uri="{BB962C8B-B14F-4D97-AF65-F5344CB8AC3E}">
        <p14:creationId xmlns:p14="http://schemas.microsoft.com/office/powerpoint/2010/main" val="3112714888"/>
      </p:ext>
    </p:extLst>
  </p:cSld>
  <p:clrMapOvr>
    <a:masterClrMapping/>
  </p:clrMapOvr>
  <p:transition spd="slow">
    <p:cove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Move Methods</a:t>
            </a:r>
            <a:endParaRPr lang="en-US" sz="2800" b="1" dirty="0"/>
          </a:p>
          <a:p>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916" y="1997024"/>
            <a:ext cx="1800566" cy="382367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8735" y="1997024"/>
            <a:ext cx="1800566" cy="3823673"/>
          </a:xfrm>
          <a:prstGeom prst="rect">
            <a:avLst/>
          </a:prstGeom>
        </p:spPr>
      </p:pic>
    </p:spTree>
    <p:extLst>
      <p:ext uri="{BB962C8B-B14F-4D97-AF65-F5344CB8AC3E}">
        <p14:creationId xmlns:p14="http://schemas.microsoft.com/office/powerpoint/2010/main" val="722299095"/>
      </p:ext>
    </p:extLst>
  </p:cSld>
  <p:clrMapOvr>
    <a:masterClrMapping/>
  </p:clrMapOvr>
  <p:transition spd="slow">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Add Parameter</a:t>
            </a:r>
            <a:endParaRPr lang="en-US" sz="2800" b="1" dirty="0"/>
          </a:p>
          <a:p>
            <a:endParaRPr lang="en-US" sz="32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67" y="2813485"/>
            <a:ext cx="3257550" cy="2190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967" y="2813485"/>
            <a:ext cx="3257550" cy="2190750"/>
          </a:xfrm>
          <a:prstGeom prst="rect">
            <a:avLst/>
          </a:prstGeom>
        </p:spPr>
      </p:pic>
    </p:spTree>
    <p:extLst>
      <p:ext uri="{BB962C8B-B14F-4D97-AF65-F5344CB8AC3E}">
        <p14:creationId xmlns:p14="http://schemas.microsoft.com/office/powerpoint/2010/main" val="4288356282"/>
      </p:ext>
    </p:extLst>
  </p:cSld>
  <p:clrMapOvr>
    <a:masterClrMapping/>
  </p:clrMapOvr>
  <p:transition spd="slow">
    <p:cov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Parameterize Method</a:t>
            </a:r>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748" y="2571859"/>
            <a:ext cx="3257550" cy="25431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691" y="2571859"/>
            <a:ext cx="3257550" cy="2181225"/>
          </a:xfrm>
          <a:prstGeom prst="rect">
            <a:avLst/>
          </a:prstGeom>
        </p:spPr>
      </p:pic>
    </p:spTree>
    <p:extLst>
      <p:ext uri="{BB962C8B-B14F-4D97-AF65-F5344CB8AC3E}">
        <p14:creationId xmlns:p14="http://schemas.microsoft.com/office/powerpoint/2010/main" val="3391517524"/>
      </p:ext>
    </p:extLst>
  </p:cSld>
  <p:clrMapOvr>
    <a:masterClrMapping/>
  </p:clrMapOvr>
  <p:transition spd="slow">
    <p:cove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Extract Superclass</a:t>
            </a:r>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180" y="1775446"/>
            <a:ext cx="2558510" cy="439916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7382" y="1995881"/>
            <a:ext cx="5360607" cy="3579009"/>
          </a:xfrm>
          <a:prstGeom prst="rect">
            <a:avLst/>
          </a:prstGeom>
        </p:spPr>
      </p:pic>
    </p:spTree>
    <p:extLst>
      <p:ext uri="{BB962C8B-B14F-4D97-AF65-F5344CB8AC3E}">
        <p14:creationId xmlns:p14="http://schemas.microsoft.com/office/powerpoint/2010/main" val="1745947433"/>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2"/>
          </p:nvPr>
        </p:nvSpPr>
        <p:spPr>
          <a:xfrm>
            <a:off x="475488" y="838199"/>
            <a:ext cx="11173587"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Refactoring Tools</a:t>
            </a:r>
          </a:p>
        </p:txBody>
      </p:sp>
    </p:spTree>
    <p:extLst>
      <p:ext uri="{BB962C8B-B14F-4D97-AF65-F5344CB8AC3E}">
        <p14:creationId xmlns:p14="http://schemas.microsoft.com/office/powerpoint/2010/main" val="3280409533"/>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a:t>Refused </a:t>
            </a:r>
            <a:r>
              <a:rPr lang="en-US" sz="3200" b="1" dirty="0" smtClean="0"/>
              <a:t>Bequest</a:t>
            </a:r>
          </a:p>
          <a:p>
            <a:pPr marL="285750" indent="-285750">
              <a:buFont typeface="Wingdings" panose="05000000000000000000" pitchFamily="2" charset="2"/>
              <a:buChar char="v"/>
            </a:pPr>
            <a:r>
              <a:rPr lang="en-US" sz="1400" dirty="0"/>
              <a:t>If a subclass uses only some of the methods and properties inherited from its parents, the hierarchy is </a:t>
            </a:r>
            <a:r>
              <a:rPr lang="en-US" sz="1400" dirty="0" smtClean="0"/>
              <a:t>off-kilter</a:t>
            </a:r>
            <a:endParaRPr lang="fa-IR" sz="1400" dirty="0" smtClean="0"/>
          </a:p>
          <a:p>
            <a:pPr marL="285750" indent="-285750">
              <a:buFont typeface="Wingdings" panose="05000000000000000000" pitchFamily="2" charset="2"/>
              <a:buChar char="v"/>
            </a:pPr>
            <a:r>
              <a:rPr lang="en-US" sz="1400" dirty="0" smtClean="0"/>
              <a:t>If inheritance makes no sense, use </a:t>
            </a:r>
            <a:r>
              <a:rPr lang="en-US" sz="1400" b="1" dirty="0" smtClean="0"/>
              <a:t>Replace inheritance with delegation</a:t>
            </a:r>
            <a:r>
              <a:rPr lang="en-US" sz="1400" dirty="0" smtClean="0"/>
              <a:t>.</a:t>
            </a:r>
          </a:p>
          <a:p>
            <a:pPr marL="285750" indent="-285750">
              <a:buFont typeface="Wingdings" panose="05000000000000000000" pitchFamily="2" charset="2"/>
              <a:buChar char="v"/>
            </a:pPr>
            <a:r>
              <a:rPr lang="en-US" sz="1400" dirty="0" smtClean="0">
                <a:latin typeface="IRANSans" panose="02040503050201020203" pitchFamily="18" charset="-78"/>
                <a:cs typeface="IRANSans" panose="02040503050201020203" pitchFamily="18" charset="-78"/>
              </a:rPr>
              <a:t>If inheritance is appropriate, </a:t>
            </a:r>
            <a:r>
              <a:rPr lang="en-US" sz="1400" b="1" dirty="0" smtClean="0">
                <a:latin typeface="IRANSans" panose="02040503050201020203" pitchFamily="18" charset="-78"/>
                <a:cs typeface="IRANSans" panose="02040503050201020203" pitchFamily="18" charset="-78"/>
              </a:rPr>
              <a:t>Extract superclass</a:t>
            </a:r>
            <a:endParaRPr lang="en-US" b="1" dirty="0">
              <a:latin typeface="IRANSans" panose="02040503050201020203" pitchFamily="18" charset="-78"/>
              <a:cs typeface="IRANSans" panose="02040503050201020203" pitchFamily="18"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5" y="4641686"/>
            <a:ext cx="3449585" cy="20697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9356" y="3025317"/>
            <a:ext cx="5864953" cy="35189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7424" y="3794015"/>
            <a:ext cx="4724514" cy="2834708"/>
          </a:xfrm>
          <a:prstGeom prst="rect">
            <a:avLst/>
          </a:prstGeom>
        </p:spPr>
      </p:pic>
    </p:spTree>
    <p:extLst>
      <p:ext uri="{BB962C8B-B14F-4D97-AF65-F5344CB8AC3E}">
        <p14:creationId xmlns:p14="http://schemas.microsoft.com/office/powerpoint/2010/main" val="15187338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a:t>Replace Inheritance with Delegation</a:t>
            </a:r>
            <a:endParaRPr lang="en-US" sz="32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180" y="2064562"/>
            <a:ext cx="2558510" cy="38209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0570" y="2447662"/>
            <a:ext cx="6044085" cy="3038738"/>
          </a:xfrm>
          <a:prstGeom prst="rect">
            <a:avLst/>
          </a:prstGeom>
        </p:spPr>
      </p:pic>
    </p:spTree>
    <p:extLst>
      <p:ext uri="{BB962C8B-B14F-4D97-AF65-F5344CB8AC3E}">
        <p14:creationId xmlns:p14="http://schemas.microsoft.com/office/powerpoint/2010/main" val="1308459162"/>
      </p:ext>
    </p:extLst>
  </p:cSld>
  <p:clrMapOvr>
    <a:masterClrMapping/>
  </p:clrMapOvr>
  <p:transition spd="slow">
    <p:cove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Switch Statements</a:t>
            </a:r>
          </a:p>
          <a:p>
            <a:pPr marL="285750" indent="-285750">
              <a:buFont typeface="Wingdings" panose="05000000000000000000" pitchFamily="2" charset="2"/>
              <a:buChar char="v"/>
            </a:pPr>
            <a:r>
              <a:rPr lang="en-US" sz="1400" dirty="0"/>
              <a:t>You have a complex </a:t>
            </a:r>
            <a:r>
              <a:rPr lang="en-US" sz="1400" b="1" dirty="0"/>
              <a:t>switch</a:t>
            </a:r>
            <a:r>
              <a:rPr lang="en-US" sz="1400" dirty="0"/>
              <a:t> operator or sequence of </a:t>
            </a:r>
            <a:r>
              <a:rPr lang="en-US" sz="1400" b="1" dirty="0"/>
              <a:t>if</a:t>
            </a:r>
            <a:r>
              <a:rPr lang="en-US" sz="1400" dirty="0"/>
              <a:t> statements</a:t>
            </a:r>
            <a:r>
              <a:rPr lang="en-US" sz="1400" dirty="0" smtClean="0"/>
              <a:t>.</a:t>
            </a:r>
          </a:p>
          <a:p>
            <a:pPr marL="285750" indent="-285750">
              <a:buFont typeface="Wingdings" panose="05000000000000000000" pitchFamily="2" charset="2"/>
              <a:buChar char="v"/>
            </a:pPr>
            <a:r>
              <a:rPr lang="en-US" sz="1400" dirty="0" smtClean="0"/>
              <a:t>To isolate switch and put it in the right class, use </a:t>
            </a:r>
            <a:r>
              <a:rPr lang="en-US" sz="1400" b="1" dirty="0" smtClean="0"/>
              <a:t>Extract Method </a:t>
            </a:r>
            <a:r>
              <a:rPr lang="en-US" sz="1400" dirty="0" smtClean="0"/>
              <a:t>and then </a:t>
            </a:r>
            <a:r>
              <a:rPr lang="en-US" sz="1400" b="1" dirty="0" smtClean="0"/>
              <a:t>Move Method.</a:t>
            </a:r>
          </a:p>
          <a:p>
            <a:pPr marL="285750" indent="-285750">
              <a:buFont typeface="Wingdings" panose="05000000000000000000" pitchFamily="2" charset="2"/>
              <a:buChar char="v"/>
            </a:pPr>
            <a:r>
              <a:rPr lang="en-US" sz="1400" dirty="0" smtClean="0">
                <a:latin typeface="IRANSans" panose="02040503050201020203" pitchFamily="18" charset="-78"/>
                <a:cs typeface="IRANSans" panose="02040503050201020203" pitchFamily="18" charset="-78"/>
              </a:rPr>
              <a:t>If it is based on type codes (</a:t>
            </a:r>
            <a:r>
              <a:rPr lang="en-US" sz="1400" dirty="0" err="1" smtClean="0">
                <a:latin typeface="IRANSans" panose="02040503050201020203" pitchFamily="18" charset="-78"/>
                <a:cs typeface="IRANSans" panose="02040503050201020203" pitchFamily="18" charset="-78"/>
              </a:rPr>
              <a:t>enums</a:t>
            </a:r>
            <a:r>
              <a:rPr lang="en-US" sz="1400" dirty="0"/>
              <a:t>), use </a:t>
            </a:r>
            <a:r>
              <a:rPr lang="en-US" sz="1400" b="1" dirty="0"/>
              <a:t>Replace Type Code with Subclasses </a:t>
            </a:r>
            <a:r>
              <a:rPr lang="en-US" sz="1400" dirty="0"/>
              <a:t>or </a:t>
            </a:r>
            <a:r>
              <a:rPr lang="en-US" sz="1400" b="1" dirty="0"/>
              <a:t>Replace Type Code with State/Strategy</a:t>
            </a:r>
            <a:r>
              <a:rPr lang="en-US" sz="1400" dirty="0" smtClean="0"/>
              <a:t>.</a:t>
            </a:r>
          </a:p>
          <a:p>
            <a:pPr marL="285750" indent="-285750">
              <a:buFont typeface="Wingdings" panose="05000000000000000000" pitchFamily="2" charset="2"/>
              <a:buChar char="v"/>
            </a:pPr>
            <a:r>
              <a:rPr lang="en-US" sz="1400" dirty="0"/>
              <a:t>After specifying the inheritance structure, use </a:t>
            </a:r>
            <a:r>
              <a:rPr lang="en-US" sz="1400" b="1" dirty="0"/>
              <a:t>Replace Conditional with Polymorphism</a:t>
            </a:r>
            <a:r>
              <a:rPr lang="en-US" sz="1400" dirty="0"/>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55" y="3192466"/>
            <a:ext cx="5864952" cy="35189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956" y="3192466"/>
            <a:ext cx="5864953" cy="3518971"/>
          </a:xfrm>
          <a:prstGeom prst="rect">
            <a:avLst/>
          </a:prstGeom>
        </p:spPr>
      </p:pic>
    </p:spTree>
    <p:extLst>
      <p:ext uri="{BB962C8B-B14F-4D97-AF65-F5344CB8AC3E}">
        <p14:creationId xmlns:p14="http://schemas.microsoft.com/office/powerpoint/2010/main" val="41686623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a:solidFill>
                  <a:schemeClr val="bg1"/>
                </a:solidFill>
              </a:rPr>
              <a:t>Replace Parameter with Explicit </a:t>
            </a:r>
            <a:r>
              <a:rPr lang="en-US" sz="2800" b="1" dirty="0" smtClean="0">
                <a:solidFill>
                  <a:schemeClr val="bg1"/>
                </a:solidFill>
              </a:rPr>
              <a:t>Methods (Before)</a:t>
            </a:r>
            <a:endParaRPr lang="en-US" sz="3200" b="1" dirty="0"/>
          </a:p>
        </p:txBody>
      </p:sp>
      <p:pic>
        <p:nvPicPr>
          <p:cNvPr id="6" name="Picture 5"/>
          <p:cNvPicPr>
            <a:picLocks noChangeAspect="1"/>
          </p:cNvPicPr>
          <p:nvPr/>
        </p:nvPicPr>
        <p:blipFill>
          <a:blip r:embed="rId3"/>
          <a:stretch>
            <a:fillRect/>
          </a:stretch>
        </p:blipFill>
        <p:spPr>
          <a:xfrm>
            <a:off x="3030332" y="1604933"/>
            <a:ext cx="5915025" cy="4381500"/>
          </a:xfrm>
          <a:prstGeom prst="rect">
            <a:avLst/>
          </a:prstGeom>
        </p:spPr>
      </p:pic>
    </p:spTree>
    <p:extLst>
      <p:ext uri="{BB962C8B-B14F-4D97-AF65-F5344CB8AC3E}">
        <p14:creationId xmlns:p14="http://schemas.microsoft.com/office/powerpoint/2010/main" val="1201864709"/>
      </p:ext>
    </p:extLst>
  </p:cSld>
  <p:clrMapOvr>
    <a:masterClrMapping/>
  </p:clrMapOvr>
  <p:transition spd="slow">
    <p:cove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a:solidFill>
                  <a:schemeClr val="bg1"/>
                </a:solidFill>
              </a:rPr>
              <a:t>Replace Parameter with Explicit </a:t>
            </a:r>
            <a:r>
              <a:rPr lang="en-US" sz="2800" b="1" dirty="0" smtClean="0">
                <a:solidFill>
                  <a:schemeClr val="bg1"/>
                </a:solidFill>
              </a:rPr>
              <a:t>Methods (After)</a:t>
            </a:r>
            <a:endParaRPr lang="en-US" sz="3200" b="1" dirty="0"/>
          </a:p>
        </p:txBody>
      </p:sp>
      <p:pic>
        <p:nvPicPr>
          <p:cNvPr id="3" name="Picture 2"/>
          <p:cNvPicPr>
            <a:picLocks noChangeAspect="1"/>
          </p:cNvPicPr>
          <p:nvPr/>
        </p:nvPicPr>
        <p:blipFill>
          <a:blip r:embed="rId3"/>
          <a:stretch>
            <a:fillRect/>
          </a:stretch>
        </p:blipFill>
        <p:spPr>
          <a:xfrm>
            <a:off x="3619500" y="2947958"/>
            <a:ext cx="4610100" cy="1695450"/>
          </a:xfrm>
          <a:prstGeom prst="rect">
            <a:avLst/>
          </a:prstGeom>
        </p:spPr>
      </p:pic>
    </p:spTree>
    <p:extLst>
      <p:ext uri="{BB962C8B-B14F-4D97-AF65-F5344CB8AC3E}">
        <p14:creationId xmlns:p14="http://schemas.microsoft.com/office/powerpoint/2010/main" val="2745254972"/>
      </p:ext>
    </p:extLst>
  </p:cSld>
  <p:clrMapOvr>
    <a:masterClrMapping/>
  </p:clrMapOvr>
  <p:transition spd="slow">
    <p:cove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smtClean="0">
                <a:solidFill>
                  <a:schemeClr val="bg1"/>
                </a:solidFill>
              </a:rPr>
              <a:t>Introduce Null Objects (Before)</a:t>
            </a:r>
            <a:endParaRPr lang="en-US" sz="3200" b="1" dirty="0"/>
          </a:p>
        </p:txBody>
      </p:sp>
      <p:pic>
        <p:nvPicPr>
          <p:cNvPr id="3" name="Picture 2"/>
          <p:cNvPicPr>
            <a:picLocks noChangeAspect="1"/>
          </p:cNvPicPr>
          <p:nvPr/>
        </p:nvPicPr>
        <p:blipFill>
          <a:blip r:embed="rId3"/>
          <a:stretch>
            <a:fillRect/>
          </a:stretch>
        </p:blipFill>
        <p:spPr>
          <a:xfrm>
            <a:off x="3543300" y="2064021"/>
            <a:ext cx="5105400" cy="3019425"/>
          </a:xfrm>
          <a:prstGeom prst="rect">
            <a:avLst/>
          </a:prstGeom>
        </p:spPr>
      </p:pic>
    </p:spTree>
    <p:extLst>
      <p:ext uri="{BB962C8B-B14F-4D97-AF65-F5344CB8AC3E}">
        <p14:creationId xmlns:p14="http://schemas.microsoft.com/office/powerpoint/2010/main" val="1771412676"/>
      </p:ext>
    </p:extLst>
  </p:cSld>
  <p:clrMapOvr>
    <a:masterClrMapping/>
  </p:clrMapOvr>
  <p:transition spd="slow">
    <p:cove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pic>
        <p:nvPicPr>
          <p:cNvPr id="5" name="Picture 4"/>
          <p:cNvPicPr>
            <a:picLocks noChangeAspect="1"/>
          </p:cNvPicPr>
          <p:nvPr/>
        </p:nvPicPr>
        <p:blipFill>
          <a:blip r:embed="rId3"/>
          <a:stretch>
            <a:fillRect/>
          </a:stretch>
        </p:blipFill>
        <p:spPr>
          <a:xfrm>
            <a:off x="249382" y="739227"/>
            <a:ext cx="6800850" cy="4200525"/>
          </a:xfrm>
          <a:prstGeom prst="rect">
            <a:avLst/>
          </a:prstGeom>
        </p:spPr>
      </p:pic>
      <p:pic>
        <p:nvPicPr>
          <p:cNvPr id="7" name="Picture 6"/>
          <p:cNvPicPr>
            <a:picLocks noChangeAspect="1"/>
          </p:cNvPicPr>
          <p:nvPr/>
        </p:nvPicPr>
        <p:blipFill>
          <a:blip r:embed="rId4"/>
          <a:stretch>
            <a:fillRect/>
          </a:stretch>
        </p:blipFill>
        <p:spPr>
          <a:xfrm>
            <a:off x="463694" y="4939752"/>
            <a:ext cx="6372225" cy="1752600"/>
          </a:xfrm>
          <a:prstGeom prst="rect">
            <a:avLst/>
          </a:prstGeom>
        </p:spPr>
      </p:pic>
    </p:spTree>
    <p:extLst>
      <p:ext uri="{BB962C8B-B14F-4D97-AF65-F5344CB8AC3E}">
        <p14:creationId xmlns:p14="http://schemas.microsoft.com/office/powerpoint/2010/main" val="3287387216"/>
      </p:ext>
    </p:extLst>
  </p:cSld>
  <p:clrMapOvr>
    <a:masterClrMapping/>
  </p:clrMapOvr>
  <p:transition spd="slow">
    <p:cove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51491"/>
          </a:xfrm>
        </p:spPr>
        <p:txBody>
          <a:bodyPr anchor="t">
            <a:normAutofit/>
          </a:bodyPr>
          <a:lstStyle/>
          <a:p>
            <a:r>
              <a:rPr lang="en-US" sz="2800" b="1" dirty="0">
                <a:solidFill>
                  <a:schemeClr val="bg1"/>
                </a:solidFill>
              </a:rPr>
              <a:t>Replace Conditional with </a:t>
            </a:r>
            <a:r>
              <a:rPr lang="en-US" sz="2800" b="1" dirty="0" smtClean="0">
                <a:solidFill>
                  <a:schemeClr val="bg1"/>
                </a:solidFill>
              </a:rPr>
              <a:t>Polymorphism (Before)</a:t>
            </a:r>
            <a:endParaRPr lang="en-US" sz="3200" b="1" dirty="0"/>
          </a:p>
        </p:txBody>
      </p:sp>
      <p:pic>
        <p:nvPicPr>
          <p:cNvPr id="11" name="Picture 10"/>
          <p:cNvPicPr>
            <a:picLocks noChangeAspect="1"/>
          </p:cNvPicPr>
          <p:nvPr/>
        </p:nvPicPr>
        <p:blipFill>
          <a:blip r:embed="rId3"/>
          <a:stretch>
            <a:fillRect/>
          </a:stretch>
        </p:blipFill>
        <p:spPr>
          <a:xfrm>
            <a:off x="475488" y="1419226"/>
            <a:ext cx="8088104" cy="5178220"/>
          </a:xfrm>
          <a:prstGeom prst="rect">
            <a:avLst/>
          </a:prstGeom>
        </p:spPr>
      </p:pic>
    </p:spTree>
    <p:extLst>
      <p:ext uri="{BB962C8B-B14F-4D97-AF65-F5344CB8AC3E}">
        <p14:creationId xmlns:p14="http://schemas.microsoft.com/office/powerpoint/2010/main" val="2820956007"/>
      </p:ext>
    </p:extLst>
  </p:cSld>
  <p:clrMapOvr>
    <a:masterClrMapping/>
  </p:clrMapOvr>
  <p:transition spd="slow">
    <p:cove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a:solidFill>
                  <a:schemeClr val="bg1"/>
                </a:solidFill>
              </a:rPr>
              <a:t>Replace Conditional with </a:t>
            </a:r>
            <a:r>
              <a:rPr lang="en-US" sz="2800" b="1" dirty="0" smtClean="0">
                <a:solidFill>
                  <a:schemeClr val="bg1"/>
                </a:solidFill>
              </a:rPr>
              <a:t>Polymorphism (After)</a:t>
            </a:r>
            <a:endParaRPr lang="en-US" sz="3200" b="1" dirty="0"/>
          </a:p>
        </p:txBody>
      </p:sp>
      <p:pic>
        <p:nvPicPr>
          <p:cNvPr id="9" name="Picture 8"/>
          <p:cNvPicPr>
            <a:picLocks noChangeAspect="1"/>
          </p:cNvPicPr>
          <p:nvPr/>
        </p:nvPicPr>
        <p:blipFill>
          <a:blip r:embed="rId3"/>
          <a:stretch>
            <a:fillRect/>
          </a:stretch>
        </p:blipFill>
        <p:spPr>
          <a:xfrm>
            <a:off x="387760" y="1425216"/>
            <a:ext cx="6972300" cy="4086225"/>
          </a:xfrm>
          <a:prstGeom prst="rect">
            <a:avLst/>
          </a:prstGeom>
        </p:spPr>
      </p:pic>
      <p:pic>
        <p:nvPicPr>
          <p:cNvPr id="10" name="Picture 9"/>
          <p:cNvPicPr>
            <a:picLocks noChangeAspect="1"/>
          </p:cNvPicPr>
          <p:nvPr/>
        </p:nvPicPr>
        <p:blipFill>
          <a:blip r:embed="rId4"/>
          <a:stretch>
            <a:fillRect/>
          </a:stretch>
        </p:blipFill>
        <p:spPr>
          <a:xfrm>
            <a:off x="387760" y="5476736"/>
            <a:ext cx="4000500" cy="1009650"/>
          </a:xfrm>
          <a:prstGeom prst="rect">
            <a:avLst/>
          </a:prstGeom>
        </p:spPr>
      </p:pic>
    </p:spTree>
    <p:extLst>
      <p:ext uri="{BB962C8B-B14F-4D97-AF65-F5344CB8AC3E}">
        <p14:creationId xmlns:p14="http://schemas.microsoft.com/office/powerpoint/2010/main" val="1125864952"/>
      </p:ext>
    </p:extLst>
  </p:cSld>
  <p:clrMapOvr>
    <a:masterClrMapping/>
  </p:clrMapOvr>
  <p:transition spd="slow">
    <p:cove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Temporary Fields</a:t>
            </a:r>
          </a:p>
          <a:p>
            <a:pPr marL="285750" indent="-285750">
              <a:buFont typeface="Wingdings" panose="05000000000000000000" pitchFamily="2" charset="2"/>
              <a:buChar char="v"/>
            </a:pPr>
            <a:r>
              <a:rPr lang="en-US" sz="1400" dirty="0"/>
              <a:t>Temporary fields get their values </a:t>
            </a:r>
            <a:r>
              <a:rPr lang="en-US" sz="1400" dirty="0" smtClean="0"/>
              <a:t>only </a:t>
            </a:r>
            <a:r>
              <a:rPr lang="en-US" sz="1400" dirty="0"/>
              <a:t>under certain circumstances. Outside of these circumstances, they are empty</a:t>
            </a:r>
            <a:r>
              <a:rPr lang="en-US" sz="1400" dirty="0" smtClean="0"/>
              <a:t>.</a:t>
            </a:r>
          </a:p>
          <a:p>
            <a:pPr marL="285750" indent="-285750">
              <a:buFont typeface="Wingdings" panose="05000000000000000000" pitchFamily="2" charset="2"/>
              <a:buChar char="v"/>
            </a:pPr>
            <a:r>
              <a:rPr lang="en-US" sz="1400" dirty="0" smtClean="0"/>
              <a:t>Put temporary fields in separate class, using </a:t>
            </a:r>
            <a:r>
              <a:rPr lang="en-US" sz="1400" b="1" dirty="0" smtClean="0"/>
              <a:t>Extract Class. </a:t>
            </a:r>
            <a:r>
              <a:rPr lang="en-US" sz="1400" dirty="0" smtClean="0"/>
              <a:t>In fact, you are creating </a:t>
            </a:r>
            <a:r>
              <a:rPr lang="en-US" sz="1400" b="1" dirty="0" smtClean="0"/>
              <a:t>MethodObject.</a:t>
            </a:r>
          </a:p>
          <a:p>
            <a:pPr marL="285750" indent="-285750">
              <a:buFont typeface="Wingdings" panose="05000000000000000000" pitchFamily="2" charset="2"/>
              <a:buChar char="v"/>
            </a:pPr>
            <a:r>
              <a:rPr lang="en-US" sz="1400" dirty="0" smtClean="0"/>
              <a:t>You can </a:t>
            </a:r>
            <a:r>
              <a:rPr lang="en-US" sz="1400" dirty="0"/>
              <a:t>perform </a:t>
            </a:r>
            <a:r>
              <a:rPr lang="en-US" sz="1400" b="1" dirty="0"/>
              <a:t>Replace Method with Method Object</a:t>
            </a:r>
            <a:r>
              <a:rPr lang="en-US" sz="1400" dirty="0"/>
              <a:t>..</a:t>
            </a:r>
            <a:endParaRPr lang="en-US" sz="1400" dirty="0" smtClean="0"/>
          </a:p>
          <a:p>
            <a:pPr marL="285750" indent="-285750">
              <a:buFont typeface="Wingdings" panose="05000000000000000000" pitchFamily="2" charset="2"/>
              <a:buChar char="v"/>
            </a:pPr>
            <a:r>
              <a:rPr lang="en-US" sz="1400" b="1" dirty="0"/>
              <a:t>Introduce Null Object </a:t>
            </a:r>
            <a:r>
              <a:rPr lang="en-US" sz="1400" dirty="0"/>
              <a:t>to check the temporary field values for </a:t>
            </a:r>
            <a:r>
              <a:rPr lang="en-US" sz="1400" dirty="0" smtClean="0"/>
              <a:t>existence.</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661" y="3018502"/>
            <a:ext cx="6399163" cy="38394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5332" y="3521946"/>
            <a:ext cx="5368308" cy="322098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8522" y="4129548"/>
            <a:ext cx="4259749" cy="2555849"/>
          </a:xfrm>
          <a:prstGeom prst="rect">
            <a:avLst/>
          </a:prstGeom>
        </p:spPr>
      </p:pic>
    </p:spTree>
    <p:extLst>
      <p:ext uri="{BB962C8B-B14F-4D97-AF65-F5344CB8AC3E}">
        <p14:creationId xmlns:p14="http://schemas.microsoft.com/office/powerpoint/2010/main" val="22512503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Tools (1 / 9) </a:t>
            </a:r>
            <a:endParaRPr lang="en-US" dirty="0"/>
          </a:p>
        </p:txBody>
      </p:sp>
      <p:sp>
        <p:nvSpPr>
          <p:cNvPr id="3" name="Text Placeholder 2"/>
          <p:cNvSpPr>
            <a:spLocks noGrp="1"/>
          </p:cNvSpPr>
          <p:nvPr>
            <p:ph type="body" sz="half" idx="12"/>
          </p:nvPr>
        </p:nvSpPr>
        <p:spPr>
          <a:xfrm>
            <a:off x="475488" y="795528"/>
            <a:ext cx="10675305" cy="512162"/>
          </a:xfrm>
        </p:spPr>
        <p:txBody>
          <a:bodyPr>
            <a:normAutofit/>
          </a:bodyPr>
          <a:lstStyle/>
          <a:p>
            <a:r>
              <a:rPr lang="en-US" sz="2400" dirty="0" smtClean="0"/>
              <a:t>JetBrains AppCode for Objective-C, C and C++</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2683" y="1307690"/>
            <a:ext cx="4227391" cy="4981573"/>
          </a:xfrm>
          <a:prstGeom prst="rect">
            <a:avLst/>
          </a:prstGeom>
        </p:spPr>
      </p:pic>
    </p:spTree>
    <p:extLst>
      <p:ext uri="{BB962C8B-B14F-4D97-AF65-F5344CB8AC3E}">
        <p14:creationId xmlns:p14="http://schemas.microsoft.com/office/powerpoint/2010/main" val="3846167080"/>
      </p:ext>
    </p:extLst>
  </p:cSld>
  <p:clrMapOvr>
    <a:masterClrMapping/>
  </p:clrMapOvr>
  <p:transition spd="slow">
    <p:cove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080387" y="838199"/>
            <a:ext cx="7568688" cy="5838825"/>
          </a:xfrm>
        </p:spPr>
        <p:txBody>
          <a:bodyPr anchor="ctr">
            <a:normAutofit/>
          </a:bodyPr>
          <a:lstStyle/>
          <a:p>
            <a:pPr algn="ctr"/>
            <a:r>
              <a:rPr lang="en-US" sz="4000" dirty="0">
                <a:latin typeface="IRANSans Medium" panose="02040503050201020203" pitchFamily="18" charset="-78"/>
                <a:cs typeface="IRANSans Medium" panose="02040503050201020203" pitchFamily="18" charset="-78"/>
              </a:rPr>
              <a:t>Change </a:t>
            </a:r>
            <a:r>
              <a:rPr lang="en-US" sz="4000" dirty="0" smtClean="0">
                <a:latin typeface="IRANSans Medium" panose="02040503050201020203" pitchFamily="18" charset="-78"/>
                <a:cs typeface="IRANSans Medium" panose="02040503050201020203" pitchFamily="18" charset="-78"/>
              </a:rPr>
              <a:t>Preventers</a:t>
            </a:r>
            <a:endParaRPr lang="fa-IR" sz="4000" dirty="0" smtClean="0">
              <a:latin typeface="IRANSans Medium" panose="02040503050201020203" pitchFamily="18" charset="-78"/>
              <a:cs typeface="IRANSans Medium" panose="02040503050201020203" pitchFamily="18" charset="-78"/>
            </a:endParaRPr>
          </a:p>
          <a:p>
            <a:pPr algn="ctr"/>
            <a:r>
              <a:rPr lang="en-US" sz="1400" dirty="0"/>
              <a:t>These smells mean that if you need to change something in one place in your code, you have to make many changes in other places too. Program development becomes much more complicated and expensive as a result.</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 y="1090611"/>
            <a:ext cx="3048000" cy="5334000"/>
          </a:xfrm>
          <a:prstGeom prst="rect">
            <a:avLst/>
          </a:prstGeom>
        </p:spPr>
      </p:pic>
    </p:spTree>
    <p:extLst>
      <p:ext uri="{BB962C8B-B14F-4D97-AF65-F5344CB8AC3E}">
        <p14:creationId xmlns:p14="http://schemas.microsoft.com/office/powerpoint/2010/main" val="2567733031"/>
      </p:ext>
    </p:extLst>
  </p:cSld>
  <p:clrMapOvr>
    <a:masterClrMapping/>
  </p:clrMapOvr>
  <p:transition spd="slow">
    <p:cove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Divergent Change</a:t>
            </a:r>
          </a:p>
          <a:p>
            <a:pPr marL="285750" indent="-285750">
              <a:buFont typeface="Wingdings" panose="05000000000000000000" pitchFamily="2" charset="2"/>
              <a:buChar char="v"/>
            </a:pPr>
            <a:r>
              <a:rPr lang="en-US" sz="1400" dirty="0" smtClean="0"/>
              <a:t>You have to change many part of a class, with a single change.</a:t>
            </a:r>
          </a:p>
          <a:p>
            <a:pPr marL="285750" indent="-285750">
              <a:buFont typeface="Wingdings" panose="05000000000000000000" pitchFamily="2" charset="2"/>
              <a:buChar char="v"/>
            </a:pPr>
            <a:r>
              <a:rPr lang="en-US" sz="1400" dirty="0"/>
              <a:t>For example, when adding a new product type you have to change the methods for finding, displaying, and ordering products</a:t>
            </a:r>
            <a:r>
              <a:rPr lang="en-US" sz="1400" dirty="0" smtClean="0"/>
              <a:t>.</a:t>
            </a:r>
          </a:p>
          <a:p>
            <a:pPr marL="285750" indent="-285750">
              <a:buFont typeface="Wingdings" panose="05000000000000000000" pitchFamily="2" charset="2"/>
              <a:buChar char="v"/>
            </a:pPr>
            <a:r>
              <a:rPr lang="en-US" sz="1400" dirty="0" smtClean="0"/>
              <a:t>Split up behavior via </a:t>
            </a:r>
            <a:r>
              <a:rPr lang="en-US" sz="1400" b="1" dirty="0" smtClean="0"/>
              <a:t>Extract Class</a:t>
            </a:r>
            <a:r>
              <a:rPr lang="en-US" sz="1400" dirty="0" smtClean="0"/>
              <a:t>.</a:t>
            </a:r>
          </a:p>
          <a:p>
            <a:pPr marL="285750" indent="-285750">
              <a:buFont typeface="Wingdings" panose="05000000000000000000" pitchFamily="2" charset="2"/>
              <a:buChar char="v"/>
            </a:pPr>
            <a:r>
              <a:rPr lang="en-US" sz="1400" dirty="0" smtClean="0"/>
              <a:t>If different classes have same behavior, combine classes with inheritance (</a:t>
            </a:r>
            <a:r>
              <a:rPr lang="en-US" sz="1400" b="1" dirty="0" smtClean="0"/>
              <a:t>Extract Sub or Super Class</a:t>
            </a:r>
            <a:r>
              <a:rPr lang="en-US" sz="1400" dirty="0" smtClean="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9" y="3411255"/>
            <a:ext cx="5456903" cy="32741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054" y="3521947"/>
            <a:ext cx="5368308" cy="3220984"/>
          </a:xfrm>
          <a:prstGeom prst="rect">
            <a:avLst/>
          </a:prstGeom>
        </p:spPr>
      </p:pic>
    </p:spTree>
    <p:extLst>
      <p:ext uri="{BB962C8B-B14F-4D97-AF65-F5344CB8AC3E}">
        <p14:creationId xmlns:p14="http://schemas.microsoft.com/office/powerpoint/2010/main" val="7802657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a:t>Parallel Inheritance Hierarchies</a:t>
            </a:r>
            <a:endParaRPr lang="en-US" sz="3200" b="1" dirty="0" smtClean="0"/>
          </a:p>
          <a:p>
            <a:pPr marL="285750" indent="-285750">
              <a:buFont typeface="Wingdings" panose="05000000000000000000" pitchFamily="2" charset="2"/>
              <a:buChar char="v"/>
            </a:pPr>
            <a:r>
              <a:rPr lang="en-US" sz="1400" dirty="0"/>
              <a:t>Whenever you create a subclass for a class, you find yourself needing to create a subclass for another class</a:t>
            </a:r>
            <a:r>
              <a:rPr lang="en-US" sz="1400" dirty="0" smtClean="0"/>
              <a:t>.</a:t>
            </a:r>
          </a:p>
          <a:p>
            <a:pPr marL="285750" indent="-285750">
              <a:buFont typeface="Wingdings" panose="05000000000000000000" pitchFamily="2" charset="2"/>
              <a:buChar char="v"/>
            </a:pPr>
            <a:r>
              <a:rPr lang="en-US" sz="1400" dirty="0" smtClean="0"/>
              <a:t>De-duplicate </a:t>
            </a:r>
            <a:r>
              <a:rPr lang="en-US" sz="1400" dirty="0"/>
              <a:t>parallel class hierarchies in two </a:t>
            </a:r>
            <a:r>
              <a:rPr lang="en-US" sz="1400" dirty="0" smtClean="0"/>
              <a:t>steps:</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M</a:t>
            </a:r>
            <a:r>
              <a:rPr lang="en-US" dirty="0" smtClean="0">
                <a:latin typeface="IRANSans" panose="02040503050201020203" pitchFamily="18" charset="-78"/>
                <a:cs typeface="IRANSans" panose="02040503050201020203" pitchFamily="18" charset="-78"/>
              </a:rPr>
              <a:t>ake </a:t>
            </a:r>
            <a:r>
              <a:rPr lang="en-US" dirty="0">
                <a:latin typeface="IRANSans" panose="02040503050201020203" pitchFamily="18" charset="-78"/>
                <a:cs typeface="IRANSans" panose="02040503050201020203" pitchFamily="18" charset="-78"/>
              </a:rPr>
              <a:t>instances of one hierarchy refer to instances of another </a:t>
            </a:r>
            <a:r>
              <a:rPr lang="en-US" dirty="0" smtClean="0">
                <a:latin typeface="IRANSans" panose="02040503050201020203" pitchFamily="18" charset="-78"/>
                <a:cs typeface="IRANSans" panose="02040503050201020203" pitchFamily="18" charset="-78"/>
              </a:rPr>
              <a:t>hierarchy</a:t>
            </a:r>
          </a:p>
          <a:p>
            <a:pPr marL="742950" lvl="1" indent="-285750">
              <a:buFont typeface="Wingdings" panose="05000000000000000000" pitchFamily="2" charset="2"/>
              <a:buChar char="v"/>
            </a:pPr>
            <a:r>
              <a:rPr lang="en-US" dirty="0" smtClean="0">
                <a:latin typeface="IRANSans" panose="02040503050201020203" pitchFamily="18" charset="-78"/>
                <a:cs typeface="IRANSans" panose="02040503050201020203" pitchFamily="18" charset="-78"/>
              </a:rPr>
              <a:t>Remove </a:t>
            </a:r>
            <a:r>
              <a:rPr lang="en-US" dirty="0">
                <a:latin typeface="IRANSans" panose="02040503050201020203" pitchFamily="18" charset="-78"/>
                <a:cs typeface="IRANSans" panose="02040503050201020203" pitchFamily="18" charset="-78"/>
              </a:rPr>
              <a:t>the hierarchy in the referred class, by using </a:t>
            </a:r>
            <a:r>
              <a:rPr lang="en-US" b="1" dirty="0">
                <a:latin typeface="IRANSans" panose="02040503050201020203" pitchFamily="18" charset="-78"/>
                <a:cs typeface="IRANSans" panose="02040503050201020203" pitchFamily="18" charset="-78"/>
              </a:rPr>
              <a:t>Move Method </a:t>
            </a:r>
            <a:r>
              <a:rPr lang="en-US" dirty="0">
                <a:latin typeface="IRANSans" panose="02040503050201020203" pitchFamily="18" charset="-78"/>
                <a:cs typeface="IRANSans" panose="02040503050201020203" pitchFamily="18" charset="-78"/>
              </a:rPr>
              <a:t>and </a:t>
            </a:r>
            <a:r>
              <a:rPr lang="en-US" b="1" dirty="0">
                <a:latin typeface="IRANSans" panose="02040503050201020203" pitchFamily="18" charset="-78"/>
                <a:cs typeface="IRANSans" panose="02040503050201020203" pitchFamily="18" charset="-78"/>
              </a:rPr>
              <a:t>Move Field</a:t>
            </a:r>
            <a:r>
              <a:rPr lang="en-US" dirty="0">
                <a:latin typeface="IRANSans" panose="02040503050201020203" pitchFamily="18" charset="-78"/>
                <a:cs typeface="IRANSans" panose="02040503050201020203" pitchFamily="18" charset="-78"/>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29" y="3411255"/>
            <a:ext cx="5456903" cy="32741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055" y="3521947"/>
            <a:ext cx="5368306" cy="3220984"/>
          </a:xfrm>
          <a:prstGeom prst="rect">
            <a:avLst/>
          </a:prstGeom>
        </p:spPr>
      </p:pic>
    </p:spTree>
    <p:extLst>
      <p:ext uri="{BB962C8B-B14F-4D97-AF65-F5344CB8AC3E}">
        <p14:creationId xmlns:p14="http://schemas.microsoft.com/office/powerpoint/2010/main" val="31975550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Shotgun Surgery </a:t>
            </a:r>
          </a:p>
          <a:p>
            <a:pPr marL="285750" indent="-285750">
              <a:buFont typeface="Wingdings" panose="05000000000000000000" pitchFamily="2" charset="2"/>
              <a:buChar char="v"/>
            </a:pPr>
            <a:r>
              <a:rPr lang="en-US" sz="1400" dirty="0" smtClean="0"/>
              <a:t>You have to make many small changes to many different classes, after a small change.</a:t>
            </a:r>
          </a:p>
          <a:p>
            <a:pPr marL="285750" indent="-285750">
              <a:buFont typeface="Wingdings" panose="05000000000000000000" pitchFamily="2" charset="2"/>
              <a:buChar char="v"/>
            </a:pPr>
            <a:r>
              <a:rPr lang="en-US" sz="1400" dirty="0"/>
              <a:t>A single responsibility has been split up among a large number of classes. This can happen after overzealous application of </a:t>
            </a:r>
            <a:r>
              <a:rPr lang="en-US" sz="1400" b="1" dirty="0"/>
              <a:t>Divergent Change</a:t>
            </a:r>
            <a:r>
              <a:rPr lang="en-US" sz="1400" dirty="0" smtClean="0"/>
              <a:t>.</a:t>
            </a:r>
          </a:p>
          <a:p>
            <a:pPr marL="285750" indent="-285750">
              <a:buFont typeface="Wingdings" panose="05000000000000000000" pitchFamily="2" charset="2"/>
              <a:buChar char="v"/>
            </a:pPr>
            <a:r>
              <a:rPr lang="en-US" sz="1400" dirty="0"/>
              <a:t>Use </a:t>
            </a:r>
            <a:r>
              <a:rPr lang="en-US" sz="1400" b="1" dirty="0" smtClean="0"/>
              <a:t>Move </a:t>
            </a:r>
            <a:r>
              <a:rPr lang="en-US" sz="1400" b="1" dirty="0"/>
              <a:t>Method </a:t>
            </a:r>
            <a:r>
              <a:rPr lang="en-US" sz="1400" dirty="0"/>
              <a:t>and </a:t>
            </a:r>
            <a:r>
              <a:rPr lang="en-US" sz="1400" b="1" dirty="0"/>
              <a:t>Move Field </a:t>
            </a:r>
            <a:r>
              <a:rPr lang="en-US" sz="1400" dirty="0"/>
              <a:t>to move existing class behaviors into a single class. </a:t>
            </a:r>
            <a:endParaRPr lang="en-US" sz="1400" dirty="0" smtClean="0"/>
          </a:p>
          <a:p>
            <a:pPr marL="285750" indent="-285750">
              <a:buFont typeface="Wingdings" panose="05000000000000000000" pitchFamily="2" charset="2"/>
              <a:buChar char="v"/>
            </a:pPr>
            <a:r>
              <a:rPr lang="en-US" sz="1400" dirty="0" smtClean="0"/>
              <a:t>If </a:t>
            </a:r>
            <a:r>
              <a:rPr lang="en-US" sz="1400" dirty="0"/>
              <a:t>there is no class appropriate for this, create a new one</a:t>
            </a:r>
            <a:r>
              <a:rPr lang="en-US" sz="1400" dirty="0" smtClean="0"/>
              <a:t>.</a:t>
            </a:r>
          </a:p>
          <a:p>
            <a:pPr marL="285750" indent="-285750">
              <a:buFont typeface="Wingdings" panose="05000000000000000000" pitchFamily="2" charset="2"/>
              <a:buChar char="v"/>
            </a:pPr>
            <a:r>
              <a:rPr lang="en-US" sz="1400" dirty="0"/>
              <a:t>If moving code to the same class leaves the original classes almost empty, try to get rid of these now-redundant classes via </a:t>
            </a:r>
            <a:r>
              <a:rPr lang="en-US" sz="1400" b="1" dirty="0"/>
              <a:t>Inline Class.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480973"/>
            <a:ext cx="3429131" cy="205747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902" y="4118450"/>
            <a:ext cx="3957481" cy="237448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903" y="3858314"/>
            <a:ext cx="4466896" cy="2680138"/>
          </a:xfrm>
          <a:prstGeom prst="rect">
            <a:avLst/>
          </a:prstGeom>
        </p:spPr>
      </p:pic>
    </p:spTree>
    <p:extLst>
      <p:ext uri="{BB962C8B-B14F-4D97-AF65-F5344CB8AC3E}">
        <p14:creationId xmlns:p14="http://schemas.microsoft.com/office/powerpoint/2010/main" val="413281045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1554382"/>
          </a:xfrm>
        </p:spPr>
        <p:txBody>
          <a:bodyPr anchor="t">
            <a:normAutofit/>
          </a:bodyPr>
          <a:lstStyle/>
          <a:p>
            <a:r>
              <a:rPr lang="en-US" sz="2800" b="1" dirty="0" smtClean="0"/>
              <a:t>Inline Class</a:t>
            </a:r>
          </a:p>
          <a:p>
            <a:r>
              <a:rPr lang="en-US" sz="1400" b="1" dirty="0"/>
              <a:t>A class does almost nothing and is not responsible for anything, and no additional responsibilities are planned for 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30" y="3181460"/>
            <a:ext cx="6607335" cy="173466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7516" y="2783253"/>
            <a:ext cx="3748394" cy="2732643"/>
          </a:xfrm>
          <a:prstGeom prst="rect">
            <a:avLst/>
          </a:prstGeom>
        </p:spPr>
      </p:pic>
    </p:spTree>
    <p:extLst>
      <p:ext uri="{BB962C8B-B14F-4D97-AF65-F5344CB8AC3E}">
        <p14:creationId xmlns:p14="http://schemas.microsoft.com/office/powerpoint/2010/main" val="568865516"/>
      </p:ext>
    </p:extLst>
  </p:cSld>
  <p:clrMapOvr>
    <a:masterClrMapping/>
  </p:clrMapOvr>
  <p:transition spd="slow">
    <p:cove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080387" y="838199"/>
            <a:ext cx="7568688" cy="5838825"/>
          </a:xfrm>
        </p:spPr>
        <p:txBody>
          <a:bodyPr anchor="ctr">
            <a:normAutofit/>
          </a:bodyPr>
          <a:lstStyle/>
          <a:p>
            <a:pPr algn="ctr"/>
            <a:r>
              <a:rPr lang="en-US" sz="4000" dirty="0" smtClean="0">
                <a:latin typeface="IRANSans Medium" panose="02040503050201020203" pitchFamily="18" charset="-78"/>
                <a:cs typeface="IRANSans Medium" panose="02040503050201020203" pitchFamily="18" charset="-78"/>
              </a:rPr>
              <a:t>Dispensables</a:t>
            </a:r>
            <a:endParaRPr lang="fa-IR" sz="4000" dirty="0" smtClean="0">
              <a:latin typeface="IRANSans Medium" panose="02040503050201020203" pitchFamily="18" charset="-78"/>
              <a:cs typeface="IRANSans Medium" panose="02040503050201020203" pitchFamily="18" charset="-78"/>
            </a:endParaRPr>
          </a:p>
          <a:p>
            <a:pPr algn="ctr"/>
            <a:r>
              <a:rPr lang="en-US" sz="1400" dirty="0" smtClean="0"/>
              <a:t>A </a:t>
            </a:r>
            <a:r>
              <a:rPr lang="en-US" sz="1400" dirty="0"/>
              <a:t>dispensable is something pointless and unneeded whose absence would make the code cleaner, more efficient and easier to understand.</a:t>
            </a:r>
            <a:endParaRPr lang="en-US" sz="4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71" y="1090611"/>
            <a:ext cx="3048000" cy="5334000"/>
          </a:xfrm>
          <a:prstGeom prst="rect">
            <a:avLst/>
          </a:prstGeom>
        </p:spPr>
      </p:pic>
    </p:spTree>
    <p:extLst>
      <p:ext uri="{BB962C8B-B14F-4D97-AF65-F5344CB8AC3E}">
        <p14:creationId xmlns:p14="http://schemas.microsoft.com/office/powerpoint/2010/main" val="2827975742"/>
      </p:ext>
    </p:extLst>
  </p:cSld>
  <p:clrMapOvr>
    <a:masterClrMapping/>
  </p:clrMapOvr>
  <p:transition spd="slow">
    <p:cove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5838825"/>
          </a:xfrm>
        </p:spPr>
        <p:txBody>
          <a:bodyPr anchor="t">
            <a:normAutofit/>
          </a:bodyPr>
          <a:lstStyle/>
          <a:p>
            <a:r>
              <a:rPr lang="en-US" sz="3200" b="1" dirty="0" smtClean="0"/>
              <a:t>Comments</a:t>
            </a:r>
          </a:p>
          <a:p>
            <a:pPr marL="285750" indent="-285750">
              <a:buFont typeface="Wingdings" panose="05000000000000000000" pitchFamily="2" charset="2"/>
              <a:buChar char="v"/>
            </a:pPr>
            <a:r>
              <a:rPr lang="en-US" sz="1400" dirty="0"/>
              <a:t>A method is filled with explanatory comments</a:t>
            </a:r>
            <a:r>
              <a:rPr lang="en-US" sz="1400" dirty="0" smtClean="0"/>
              <a:t>.</a:t>
            </a:r>
            <a:endParaRPr lang="en-US" sz="1400" dirty="0"/>
          </a:p>
          <a:p>
            <a:pPr marL="285750" indent="-285750">
              <a:buFont typeface="Wingdings" panose="05000000000000000000" pitchFamily="2" charset="2"/>
              <a:buChar char="v"/>
            </a:pPr>
            <a:r>
              <a:rPr lang="en-US" sz="1400" dirty="0" smtClean="0"/>
              <a:t>The </a:t>
            </a:r>
            <a:r>
              <a:rPr lang="en-US" sz="1400" dirty="0"/>
              <a:t>best comment is a good name for a method or class.</a:t>
            </a:r>
          </a:p>
          <a:p>
            <a:pPr marL="285750" indent="-285750">
              <a:buFont typeface="Wingdings" panose="05000000000000000000" pitchFamily="2" charset="2"/>
              <a:buChar char="v"/>
            </a:pPr>
            <a:r>
              <a:rPr lang="en-US" sz="1400" dirty="0"/>
              <a:t>If a comment is intended to explain a complex expression, the expression should be split into understandable subexpressions using </a:t>
            </a:r>
            <a:r>
              <a:rPr lang="en-US" sz="1400" b="1" dirty="0"/>
              <a:t>Extract Variable</a:t>
            </a:r>
            <a:r>
              <a:rPr lang="en-US" sz="1400" dirty="0" smtClean="0"/>
              <a:t>.</a:t>
            </a:r>
            <a:endParaRPr lang="fa-IR" sz="1400" dirty="0" smtClean="0"/>
          </a:p>
          <a:p>
            <a:pPr marL="285750" indent="-285750">
              <a:buFont typeface="Wingdings" panose="05000000000000000000" pitchFamily="2" charset="2"/>
              <a:buChar char="v"/>
            </a:pPr>
            <a:r>
              <a:rPr lang="en-US" sz="1400" dirty="0" smtClean="0"/>
              <a:t>If a </a:t>
            </a:r>
            <a:r>
              <a:rPr lang="en-US" sz="1400" dirty="0"/>
              <a:t>comment explains a section of code, this section can be turned into a separate method via </a:t>
            </a:r>
            <a:r>
              <a:rPr lang="en-US" sz="1400" b="1" dirty="0"/>
              <a:t>Extract Method</a:t>
            </a:r>
            <a:r>
              <a:rPr lang="en-US" sz="1400" dirty="0"/>
              <a:t>. </a:t>
            </a:r>
            <a:endParaRPr lang="fa-IR" sz="1400" dirty="0" smtClean="0"/>
          </a:p>
          <a:p>
            <a:pPr marL="285750" indent="-285750">
              <a:buFont typeface="Wingdings" panose="05000000000000000000" pitchFamily="2" charset="2"/>
              <a:buChar char="v"/>
            </a:pPr>
            <a:r>
              <a:rPr lang="en-US" sz="1400" dirty="0"/>
              <a:t>If a method has already been extracted, but comments are still necessary to </a:t>
            </a:r>
            <a:r>
              <a:rPr lang="en-US" sz="1400" dirty="0" smtClean="0"/>
              <a:t>explain: </a:t>
            </a:r>
            <a:r>
              <a:rPr lang="en-US" sz="1400" b="1" dirty="0" smtClean="0"/>
              <a:t>Rename Method</a:t>
            </a:r>
          </a:p>
          <a:p>
            <a:pPr marL="285750" indent="-285750">
              <a:buFont typeface="Wingdings" panose="05000000000000000000" pitchFamily="2" charset="2"/>
              <a:buChar char="v"/>
            </a:pPr>
            <a:r>
              <a:rPr lang="en-US" sz="1400" dirty="0"/>
              <a:t>If you need to assert rules about a state that is necessary for the system to work, use</a:t>
            </a:r>
            <a:r>
              <a:rPr lang="en-US" sz="1400" b="1" dirty="0"/>
              <a:t> Introduce Assertion.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831" y="3790466"/>
            <a:ext cx="4896465" cy="293787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7399" y="3708450"/>
            <a:ext cx="5033156" cy="3019894"/>
          </a:xfrm>
          <a:prstGeom prst="rect">
            <a:avLst/>
          </a:prstGeom>
        </p:spPr>
      </p:pic>
    </p:spTree>
    <p:extLst>
      <p:ext uri="{BB962C8B-B14F-4D97-AF65-F5344CB8AC3E}">
        <p14:creationId xmlns:p14="http://schemas.microsoft.com/office/powerpoint/2010/main" val="10975153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p:txBody>
          <a:bodyPr anchor="t">
            <a:normAutofit/>
          </a:bodyPr>
          <a:lstStyle/>
          <a:p>
            <a:r>
              <a:rPr lang="en-US" sz="2800" b="1" dirty="0" smtClean="0">
                <a:solidFill>
                  <a:schemeClr val="bg1"/>
                </a:solidFill>
              </a:rPr>
              <a:t>Extract Variable</a:t>
            </a:r>
            <a:endParaRPr lang="en-US" sz="3200" b="1" dirty="0"/>
          </a:p>
        </p:txBody>
      </p:sp>
      <p:pic>
        <p:nvPicPr>
          <p:cNvPr id="3" name="Picture 2"/>
          <p:cNvPicPr>
            <a:picLocks noChangeAspect="1"/>
          </p:cNvPicPr>
          <p:nvPr/>
        </p:nvPicPr>
        <p:blipFill>
          <a:blip r:embed="rId3"/>
          <a:stretch>
            <a:fillRect/>
          </a:stretch>
        </p:blipFill>
        <p:spPr>
          <a:xfrm>
            <a:off x="475488" y="1506809"/>
            <a:ext cx="6543675" cy="2066925"/>
          </a:xfrm>
          <a:prstGeom prst="rect">
            <a:avLst/>
          </a:prstGeom>
        </p:spPr>
      </p:pic>
      <p:pic>
        <p:nvPicPr>
          <p:cNvPr id="5" name="Picture 4"/>
          <p:cNvPicPr>
            <a:picLocks noChangeAspect="1"/>
          </p:cNvPicPr>
          <p:nvPr/>
        </p:nvPicPr>
        <p:blipFill>
          <a:blip r:embed="rId4"/>
          <a:stretch>
            <a:fillRect/>
          </a:stretch>
        </p:blipFill>
        <p:spPr>
          <a:xfrm>
            <a:off x="415203" y="3795683"/>
            <a:ext cx="7648575" cy="2724150"/>
          </a:xfrm>
          <a:prstGeom prst="rect">
            <a:avLst/>
          </a:prstGeom>
        </p:spPr>
      </p:pic>
    </p:spTree>
    <p:extLst>
      <p:ext uri="{BB962C8B-B14F-4D97-AF65-F5344CB8AC3E}">
        <p14:creationId xmlns:p14="http://schemas.microsoft.com/office/powerpoint/2010/main" val="1463673247"/>
      </p:ext>
    </p:extLst>
  </p:cSld>
  <p:clrMapOvr>
    <a:masterClrMapping/>
  </p:clrMapOvr>
  <p:transition spd="slow">
    <p:cove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475488" y="795528"/>
            <a:ext cx="10675305" cy="571156"/>
          </a:xfrm>
        </p:spPr>
        <p:txBody>
          <a:bodyPr anchor="t">
            <a:normAutofit/>
          </a:bodyPr>
          <a:lstStyle/>
          <a:p>
            <a:r>
              <a:rPr lang="en-US" sz="2800" b="1" dirty="0" smtClean="0">
                <a:solidFill>
                  <a:schemeClr val="bg1"/>
                </a:solidFill>
              </a:rPr>
              <a:t>Introduce Assertion</a:t>
            </a:r>
            <a:endParaRPr lang="en-US" sz="3200" b="1" dirty="0"/>
          </a:p>
        </p:txBody>
      </p:sp>
      <p:pic>
        <p:nvPicPr>
          <p:cNvPr id="8" name="Picture 7"/>
          <p:cNvPicPr>
            <a:picLocks noChangeAspect="1"/>
          </p:cNvPicPr>
          <p:nvPr/>
        </p:nvPicPr>
        <p:blipFill>
          <a:blip r:embed="rId3"/>
          <a:stretch>
            <a:fillRect/>
          </a:stretch>
        </p:blipFill>
        <p:spPr>
          <a:xfrm>
            <a:off x="475488" y="1278655"/>
            <a:ext cx="8629650" cy="2438400"/>
          </a:xfrm>
          <a:prstGeom prst="rect">
            <a:avLst/>
          </a:prstGeom>
        </p:spPr>
      </p:pic>
      <p:pic>
        <p:nvPicPr>
          <p:cNvPr id="9" name="Picture 8"/>
          <p:cNvPicPr>
            <a:picLocks noChangeAspect="1"/>
          </p:cNvPicPr>
          <p:nvPr/>
        </p:nvPicPr>
        <p:blipFill>
          <a:blip r:embed="rId4"/>
          <a:stretch>
            <a:fillRect/>
          </a:stretch>
        </p:blipFill>
        <p:spPr>
          <a:xfrm>
            <a:off x="475488" y="3717055"/>
            <a:ext cx="8953500" cy="2876550"/>
          </a:xfrm>
          <a:prstGeom prst="rect">
            <a:avLst/>
          </a:prstGeom>
        </p:spPr>
      </p:pic>
    </p:spTree>
    <p:extLst>
      <p:ext uri="{BB962C8B-B14F-4D97-AF65-F5344CB8AC3E}">
        <p14:creationId xmlns:p14="http://schemas.microsoft.com/office/powerpoint/2010/main" val="336603250"/>
      </p:ext>
    </p:extLst>
  </p:cSld>
  <p:clrMapOvr>
    <a:masterClrMapping/>
  </p:clrMapOvr>
  <p:transition spd="slow">
    <p:cove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4" name="Text Placeholder 2"/>
          <p:cNvSpPr>
            <a:spLocks noGrp="1"/>
          </p:cNvSpPr>
          <p:nvPr>
            <p:ph type="body" sz="half" idx="12"/>
          </p:nvPr>
        </p:nvSpPr>
        <p:spPr>
          <a:xfrm>
            <a:off x="249381" y="789038"/>
            <a:ext cx="11519831" cy="4127091"/>
          </a:xfrm>
        </p:spPr>
        <p:txBody>
          <a:bodyPr anchor="t">
            <a:normAutofit lnSpcReduction="10000"/>
          </a:bodyPr>
          <a:lstStyle/>
          <a:p>
            <a:r>
              <a:rPr lang="en-US" sz="3200" b="1" dirty="0" smtClean="0"/>
              <a:t>Duplicate Code</a:t>
            </a:r>
          </a:p>
          <a:p>
            <a:pPr marL="285750" indent="-285750">
              <a:buFont typeface="Wingdings" panose="05000000000000000000" pitchFamily="2" charset="2"/>
              <a:buChar char="v"/>
            </a:pPr>
            <a:r>
              <a:rPr lang="en-US" sz="1400" dirty="0"/>
              <a:t>Two code fragments look almost identical</a:t>
            </a:r>
            <a:r>
              <a:rPr lang="en-US" sz="1400" dirty="0" smtClean="0"/>
              <a:t>.</a:t>
            </a:r>
          </a:p>
          <a:p>
            <a:pPr marL="285750" indent="-285750">
              <a:buFont typeface="Wingdings" panose="05000000000000000000" pitchFamily="2" charset="2"/>
              <a:buChar char="v"/>
            </a:pPr>
            <a:r>
              <a:rPr lang="en-US" sz="1400" dirty="0" smtClean="0"/>
              <a:t>Same code found in two subclass of same level?</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Two subclass in the same level: </a:t>
            </a:r>
            <a:r>
              <a:rPr lang="en-US" b="1" dirty="0">
                <a:latin typeface="IRANSans" panose="02040503050201020203" pitchFamily="18" charset="-78"/>
                <a:cs typeface="IRANSans" panose="02040503050201020203" pitchFamily="18" charset="-78"/>
              </a:rPr>
              <a:t>Extract Method</a:t>
            </a:r>
            <a:r>
              <a:rPr lang="en-US" dirty="0">
                <a:latin typeface="IRANSans" panose="02040503050201020203" pitchFamily="18" charset="-78"/>
                <a:cs typeface="IRANSans" panose="02040503050201020203" pitchFamily="18" charset="-78"/>
              </a:rPr>
              <a:t>, followed by </a:t>
            </a:r>
            <a:r>
              <a:rPr lang="en-US" b="1" dirty="0">
                <a:latin typeface="IRANSans" panose="02040503050201020203" pitchFamily="18" charset="-78"/>
                <a:cs typeface="IRANSans" panose="02040503050201020203" pitchFamily="18" charset="-78"/>
              </a:rPr>
              <a:t>Pull Up Field</a:t>
            </a:r>
            <a:r>
              <a:rPr lang="en-US" dirty="0">
                <a:latin typeface="IRANSans" panose="02040503050201020203" pitchFamily="18" charset="-78"/>
                <a:cs typeface="IRANSans" panose="02040503050201020203" pitchFamily="18" charset="-78"/>
              </a:rPr>
              <a:t>.</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Duplicate code inside a constructor? Use </a:t>
            </a:r>
            <a:r>
              <a:rPr lang="en-US" b="1" dirty="0">
                <a:latin typeface="IRANSans" panose="02040503050201020203" pitchFamily="18" charset="-78"/>
                <a:cs typeface="IRANSans" panose="02040503050201020203" pitchFamily="18" charset="-78"/>
              </a:rPr>
              <a:t>Pull Up Constructor Body</a:t>
            </a:r>
            <a:r>
              <a:rPr lang="en-US" dirty="0">
                <a:latin typeface="IRANSans" panose="02040503050201020203" pitchFamily="18" charset="-78"/>
                <a:cs typeface="IRANSans" panose="02040503050201020203" pitchFamily="18" charset="-78"/>
              </a:rPr>
              <a:t>.</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Duplicate code is similar, but not completely identical? Use </a:t>
            </a:r>
            <a:r>
              <a:rPr lang="en-US" b="1" dirty="0">
                <a:latin typeface="IRANSans" panose="02040503050201020203" pitchFamily="18" charset="-78"/>
                <a:cs typeface="IRANSans" panose="02040503050201020203" pitchFamily="18" charset="-78"/>
              </a:rPr>
              <a:t>Form Template Method</a:t>
            </a:r>
            <a:r>
              <a:rPr lang="en-US" dirty="0" smtClean="0">
                <a:latin typeface="IRANSans" panose="02040503050201020203" pitchFamily="18" charset="-78"/>
                <a:cs typeface="IRANSans" panose="02040503050201020203" pitchFamily="18" charset="-78"/>
              </a:rPr>
              <a:t>.</a:t>
            </a:r>
          </a:p>
          <a:p>
            <a:pPr marL="742950" lvl="1" indent="-285750">
              <a:buFont typeface="Wingdings" panose="05000000000000000000" pitchFamily="2" charset="2"/>
              <a:buChar char="v"/>
            </a:pPr>
            <a:r>
              <a:rPr lang="en-US" dirty="0" smtClean="0">
                <a:latin typeface="IRANSans" panose="02040503050201020203" pitchFamily="18" charset="-78"/>
                <a:cs typeface="IRANSans" panose="02040503050201020203" pitchFamily="18" charset="-78"/>
              </a:rPr>
              <a:t>Codes does same things, but different algorithms? Select best algorithm and use </a:t>
            </a:r>
            <a:r>
              <a:rPr lang="en-US" b="1" dirty="0">
                <a:latin typeface="IRANSans" panose="02040503050201020203" pitchFamily="18" charset="-78"/>
                <a:cs typeface="IRANSans" panose="02040503050201020203" pitchFamily="18" charset="-78"/>
              </a:rPr>
              <a:t>Substitute </a:t>
            </a:r>
            <a:r>
              <a:rPr lang="en-US" b="1" dirty="0" smtClean="0">
                <a:latin typeface="IRANSans" panose="02040503050201020203" pitchFamily="18" charset="-78"/>
                <a:cs typeface="IRANSans" panose="02040503050201020203" pitchFamily="18" charset="-78"/>
              </a:rPr>
              <a:t>Algorithm</a:t>
            </a:r>
            <a:r>
              <a:rPr lang="en-US" dirty="0" smtClean="0">
                <a:latin typeface="IRANSans" panose="02040503050201020203" pitchFamily="18" charset="-78"/>
                <a:cs typeface="IRANSans" panose="02040503050201020203" pitchFamily="18" charset="-78"/>
              </a:rPr>
              <a:t>.</a:t>
            </a:r>
          </a:p>
          <a:p>
            <a:pPr marL="285750" indent="-285750">
              <a:buFont typeface="Wingdings" panose="05000000000000000000" pitchFamily="2" charset="2"/>
              <a:buChar char="v"/>
            </a:pPr>
            <a:r>
              <a:rPr lang="en-US" dirty="0" smtClean="0"/>
              <a:t>Same code found in two different classes?</a:t>
            </a:r>
          </a:p>
          <a:p>
            <a:pPr marL="742950" lvl="1" indent="-285750">
              <a:buFont typeface="Wingdings" panose="05000000000000000000" pitchFamily="2" charset="2"/>
              <a:buChar char="v"/>
            </a:pPr>
            <a:r>
              <a:rPr lang="en-US" dirty="0" smtClean="0">
                <a:latin typeface="IRANSans" panose="02040503050201020203" pitchFamily="18" charset="-78"/>
                <a:cs typeface="IRANSans" panose="02040503050201020203" pitchFamily="18" charset="-78"/>
              </a:rPr>
              <a:t>Try to </a:t>
            </a:r>
            <a:r>
              <a:rPr lang="en-US" b="1" dirty="0" smtClean="0">
                <a:latin typeface="IRANSans" panose="02040503050201020203" pitchFamily="18" charset="-78"/>
                <a:cs typeface="IRANSans" panose="02040503050201020203" pitchFamily="18" charset="-78"/>
              </a:rPr>
              <a:t>Extract Subclasses or Classes</a:t>
            </a:r>
          </a:p>
          <a:p>
            <a:pPr marL="285750" indent="-285750">
              <a:buFont typeface="Wingdings" panose="05000000000000000000" pitchFamily="2" charset="2"/>
              <a:buChar char="v"/>
            </a:pPr>
            <a:r>
              <a:rPr lang="en-US" dirty="0" smtClean="0"/>
              <a:t>Large conditional </a:t>
            </a:r>
            <a:r>
              <a:rPr lang="en-US" dirty="0"/>
              <a:t>expressions perform the same </a:t>
            </a:r>
            <a:r>
              <a:rPr lang="en-US" dirty="0" smtClean="0"/>
              <a:t>code?</a:t>
            </a:r>
          </a:p>
          <a:p>
            <a:pPr marL="742950" lvl="1" indent="-285750">
              <a:buFont typeface="Wingdings" panose="05000000000000000000" pitchFamily="2" charset="2"/>
              <a:buChar char="v"/>
            </a:pPr>
            <a:r>
              <a:rPr lang="en-US" b="1" dirty="0">
                <a:latin typeface="IRANSans" panose="02040503050201020203" pitchFamily="18" charset="-78"/>
                <a:cs typeface="IRANSans" panose="02040503050201020203" pitchFamily="18" charset="-78"/>
              </a:rPr>
              <a:t>Consolidate Conditional </a:t>
            </a:r>
            <a:r>
              <a:rPr lang="en-US" b="1" dirty="0" smtClean="0">
                <a:latin typeface="IRANSans" panose="02040503050201020203" pitchFamily="18" charset="-78"/>
                <a:cs typeface="IRANSans" panose="02040503050201020203" pitchFamily="18" charset="-78"/>
              </a:rPr>
              <a:t>Expression </a:t>
            </a:r>
            <a:r>
              <a:rPr lang="en-US" dirty="0" smtClean="0">
                <a:latin typeface="IRANSans" panose="02040503050201020203" pitchFamily="18" charset="-78"/>
                <a:cs typeface="IRANSans" panose="02040503050201020203" pitchFamily="18" charset="-78"/>
              </a:rPr>
              <a:t>and</a:t>
            </a:r>
            <a:r>
              <a:rPr lang="en-US" b="1" dirty="0" smtClean="0">
                <a:latin typeface="IRANSans" panose="02040503050201020203" pitchFamily="18" charset="-78"/>
                <a:cs typeface="IRANSans" panose="02040503050201020203" pitchFamily="18" charset="-78"/>
              </a:rPr>
              <a:t> Extract Method</a:t>
            </a:r>
            <a:endParaRPr lang="fa-IR" b="1" dirty="0" smtClean="0">
              <a:latin typeface="IRANSans" panose="02040503050201020203" pitchFamily="18" charset="-78"/>
              <a:cs typeface="IRANSans" panose="02040503050201020203" pitchFamily="18" charset="-78"/>
            </a:endParaRPr>
          </a:p>
          <a:p>
            <a:pPr marL="285750" indent="-285750">
              <a:buFont typeface="Wingdings" panose="05000000000000000000" pitchFamily="2" charset="2"/>
              <a:buChar char="v"/>
            </a:pPr>
            <a:r>
              <a:rPr lang="en-US" dirty="0" smtClean="0"/>
              <a:t>Same </a:t>
            </a:r>
            <a:r>
              <a:rPr lang="en-US" dirty="0"/>
              <a:t>code is performed in all branches of a conditional </a:t>
            </a:r>
            <a:r>
              <a:rPr lang="en-US" dirty="0" smtClean="0"/>
              <a:t>expression?</a:t>
            </a:r>
          </a:p>
          <a:p>
            <a:pPr marL="742950" lvl="1" indent="-285750">
              <a:buFont typeface="Wingdings" panose="05000000000000000000" pitchFamily="2" charset="2"/>
              <a:buChar char="v"/>
            </a:pPr>
            <a:r>
              <a:rPr lang="en-US" dirty="0">
                <a:latin typeface="IRANSans" panose="02040503050201020203" pitchFamily="18" charset="-78"/>
                <a:cs typeface="IRANSans" panose="02040503050201020203" pitchFamily="18" charset="-78"/>
              </a:rPr>
              <a:t>Use</a:t>
            </a:r>
            <a:r>
              <a:rPr lang="en-US" b="1" dirty="0">
                <a:latin typeface="IRANSans" panose="02040503050201020203" pitchFamily="18" charset="-78"/>
                <a:cs typeface="IRANSans" panose="02040503050201020203" pitchFamily="18" charset="-78"/>
              </a:rPr>
              <a:t> Consolidate Duplicate Conditional Fragments.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35281"/>
            <a:ext cx="3662298" cy="219737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88497" y="4759861"/>
            <a:ext cx="3580362" cy="21482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059" y="4498386"/>
            <a:ext cx="4074153" cy="2444492"/>
          </a:xfrm>
          <a:prstGeom prst="rect">
            <a:avLst/>
          </a:prstGeom>
        </p:spPr>
      </p:pic>
    </p:spTree>
    <p:extLst>
      <p:ext uri="{BB962C8B-B14F-4D97-AF65-F5344CB8AC3E}">
        <p14:creationId xmlns:p14="http://schemas.microsoft.com/office/powerpoint/2010/main" val="39075240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anim calcmode="lin" valueType="num">
                                      <p:cBhvr additive="base">
                                        <p:cTn id="5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10" end="10"/>
                                            </p:txEl>
                                          </p:spTgt>
                                        </p:tgtEl>
                                        <p:attrNameLst>
                                          <p:attrName>style.visibility</p:attrName>
                                        </p:attrNameLst>
                                      </p:cBhvr>
                                      <p:to>
                                        <p:strVal val="visible"/>
                                      </p:to>
                                    </p:set>
                                    <p:anim calcmode="lin" valueType="num">
                                      <p:cBhvr additive="base">
                                        <p:cTn id="6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11" end="11"/>
                                            </p:txEl>
                                          </p:spTgt>
                                        </p:tgtEl>
                                        <p:attrNameLst>
                                          <p:attrName>style.visibility</p:attrName>
                                        </p:attrNameLst>
                                      </p:cBhvr>
                                      <p:to>
                                        <p:strVal val="visible"/>
                                      </p:to>
                                    </p:set>
                                    <p:anim calcmode="lin" valueType="num">
                                      <p:cBhvr additive="base">
                                        <p:cTn id="6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 calcmode="lin" valueType="num">
                                      <p:cBhvr additive="base">
                                        <p:cTn id="7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cessible Template Showcas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7DDE8"/>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ible Template Sampler.potx" id="{9D87273A-04E7-459F-843E-47085FEAA26B}" vid="{1FC017CC-4D62-4D7C-9D40-86A5310CAA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Accessible Template Sampler</Template>
  <TotalTime>4903</TotalTime>
  <Words>4602</Words>
  <Application>Microsoft Office PowerPoint</Application>
  <PresentationFormat>Widescreen</PresentationFormat>
  <Paragraphs>718</Paragraphs>
  <Slides>130</Slides>
  <Notes>130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IRANSans Medium</vt:lpstr>
      <vt:lpstr>Calibri Light</vt:lpstr>
      <vt:lpstr>Wingdings</vt:lpstr>
      <vt:lpstr>Calibri</vt:lpstr>
      <vt:lpstr>IRANSans</vt:lpstr>
      <vt:lpstr>Segoe UI</vt:lpstr>
      <vt:lpstr>Arial</vt:lpstr>
      <vt:lpstr>Accessible Template Showcase</vt:lpstr>
      <vt:lpstr>Refactoring</vt:lpstr>
      <vt:lpstr>List of Content</vt:lpstr>
      <vt:lpstr>List of Content</vt:lpstr>
      <vt:lpstr>PowerPoint Presentation</vt:lpstr>
      <vt:lpstr>What is refactoring?</vt:lpstr>
      <vt:lpstr>What is refactoring?</vt:lpstr>
      <vt:lpstr>What is refactoring?</vt:lpstr>
      <vt:lpstr>PowerPoint Presentation</vt:lpstr>
      <vt:lpstr>Refactoring Tools (1 / 9) </vt:lpstr>
      <vt:lpstr>Refactoring Tools (2 / 9)</vt:lpstr>
      <vt:lpstr>Refactoring Tools (3 / 9)</vt:lpstr>
      <vt:lpstr>Refactoring Tools (4 / 9)</vt:lpstr>
      <vt:lpstr>Refactoring Tools (5 / 9)</vt:lpstr>
      <vt:lpstr>Refactoring Tools (6 / 9)</vt:lpstr>
      <vt:lpstr>Refactoring Tools (7 / 9)</vt:lpstr>
      <vt:lpstr>Refactoring Tools (8 / 9)</vt:lpstr>
      <vt:lpstr>Refactoring Tools (9 / 9)</vt:lpstr>
      <vt:lpstr>PowerPoint Presentation</vt:lpstr>
      <vt:lpstr>What is clean coding?</vt:lpstr>
      <vt:lpstr>What is clean coding?</vt:lpstr>
      <vt:lpstr>What is clean coding?</vt:lpstr>
      <vt:lpstr>What is clean coding?</vt:lpstr>
      <vt:lpstr>What is clean coding?</vt:lpstr>
      <vt:lpstr>What is clean coding?</vt:lpstr>
      <vt:lpstr>PowerPoint Presentation</vt:lpstr>
      <vt:lpstr>Technical debt</vt:lpstr>
      <vt:lpstr>Causes of technical debt</vt:lpstr>
      <vt:lpstr>Causes of technical debt</vt:lpstr>
      <vt:lpstr>Causes of technical debt</vt:lpstr>
      <vt:lpstr>Causes of technical debt</vt:lpstr>
      <vt:lpstr>Causes of technical debt</vt:lpstr>
      <vt:lpstr>Causes of technical debt</vt:lpstr>
      <vt:lpstr>Causes of technical debt</vt:lpstr>
      <vt:lpstr>Causes of technical debt</vt:lpstr>
      <vt:lpstr>Causes of technical debt</vt:lpstr>
      <vt:lpstr>Causes of technical debt</vt:lpstr>
      <vt:lpstr>PowerPoint Presentation</vt:lpstr>
      <vt:lpstr>When to refactor?</vt:lpstr>
      <vt:lpstr>When to refactor?</vt:lpstr>
      <vt:lpstr>When to refactor?</vt:lpstr>
      <vt:lpstr>When to refactor?</vt:lpstr>
      <vt:lpstr>PowerPoint Presentation</vt:lpstr>
      <vt:lpstr>How to refactor?</vt:lpstr>
      <vt:lpstr>When to refactor?</vt:lpstr>
      <vt:lpstr>When to refactor?</vt:lpstr>
      <vt:lpstr>When to refactor?</vt:lpstr>
      <vt:lpstr>PowerPoint Presentation</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Code Smells</vt:lpstr>
      <vt:lpstr>PowerPoint Presentation</vt:lpstr>
      <vt:lpstr>Resources</vt:lpstr>
    </vt:vector>
  </TitlesOfParts>
  <Company>Aryan Software</Company>
  <LinksUpToDate>false</LinksUpToDate>
  <SharedDoc>false</SharedDoc>
  <HyperlinkBase>https://0xaryan.github.io/cv/</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Refactoring and Code Smells</dc:title>
  <dc:subject>Refactoring and Code Smells with C# Examples</dc:subject>
  <dc:creator>Aryan Ebrahimpour</dc:creator>
  <cp:keywords>C#, Refactoring, Code Smells, Developing</cp:keywords>
  <cp:lastModifiedBy>Λryan Ebrahimpour</cp:lastModifiedBy>
  <cp:revision>118</cp:revision>
  <dcterms:created xsi:type="dcterms:W3CDTF">2018-02-13T09:52:55Z</dcterms:created>
  <dcterms:modified xsi:type="dcterms:W3CDTF">2018-06-03T21:44:26Z</dcterms:modified>
</cp:coreProperties>
</file>